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000" y="457200"/>
            <a:ext cx="8398510" cy="5562600"/>
          </a:xfrm>
          <a:custGeom>
            <a:avLst/>
            <a:gdLst/>
            <a:ahLst/>
            <a:cxnLst/>
            <a:rect l="l" t="t" r="r" b="b"/>
            <a:pathLst>
              <a:path w="8398510" h="5562600">
                <a:moveTo>
                  <a:pt x="0" y="0"/>
                </a:moveTo>
                <a:lnTo>
                  <a:pt x="0" y="5562600"/>
                </a:lnTo>
                <a:lnTo>
                  <a:pt x="8398002" y="5562600"/>
                </a:lnTo>
                <a:lnTo>
                  <a:pt x="83980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5854" y="432054"/>
            <a:ext cx="8449310" cy="5614035"/>
          </a:xfrm>
          <a:custGeom>
            <a:avLst/>
            <a:gdLst/>
            <a:ahLst/>
            <a:cxnLst/>
            <a:rect l="l" t="t" r="r" b="b"/>
            <a:pathLst>
              <a:path w="8449310" h="5614035">
                <a:moveTo>
                  <a:pt x="8449056" y="5613654"/>
                </a:moveTo>
                <a:lnTo>
                  <a:pt x="8449056" y="0"/>
                </a:lnTo>
                <a:lnTo>
                  <a:pt x="0" y="0"/>
                </a:lnTo>
                <a:lnTo>
                  <a:pt x="0" y="5613654"/>
                </a:lnTo>
                <a:lnTo>
                  <a:pt x="25146" y="5613654"/>
                </a:lnTo>
                <a:lnTo>
                  <a:pt x="25146" y="51054"/>
                </a:lnTo>
                <a:lnTo>
                  <a:pt x="51054" y="25146"/>
                </a:lnTo>
                <a:lnTo>
                  <a:pt x="51053" y="51054"/>
                </a:lnTo>
                <a:lnTo>
                  <a:pt x="8398002" y="51054"/>
                </a:lnTo>
                <a:lnTo>
                  <a:pt x="8398002" y="25146"/>
                </a:lnTo>
                <a:lnTo>
                  <a:pt x="8423148" y="51054"/>
                </a:lnTo>
                <a:lnTo>
                  <a:pt x="8423148" y="5613654"/>
                </a:lnTo>
                <a:lnTo>
                  <a:pt x="8449056" y="5613654"/>
                </a:lnTo>
                <a:close/>
              </a:path>
              <a:path w="8449310" h="5614035">
                <a:moveTo>
                  <a:pt x="51053" y="51054"/>
                </a:moveTo>
                <a:lnTo>
                  <a:pt x="51054" y="25146"/>
                </a:lnTo>
                <a:lnTo>
                  <a:pt x="25146" y="51054"/>
                </a:lnTo>
                <a:lnTo>
                  <a:pt x="51053" y="51054"/>
                </a:lnTo>
                <a:close/>
              </a:path>
              <a:path w="8449310" h="5614035">
                <a:moveTo>
                  <a:pt x="51053" y="5562600"/>
                </a:moveTo>
                <a:lnTo>
                  <a:pt x="51053" y="51054"/>
                </a:lnTo>
                <a:lnTo>
                  <a:pt x="25146" y="51054"/>
                </a:lnTo>
                <a:lnTo>
                  <a:pt x="25146" y="5562600"/>
                </a:lnTo>
                <a:lnTo>
                  <a:pt x="51053" y="5562600"/>
                </a:lnTo>
                <a:close/>
              </a:path>
              <a:path w="8449310" h="5614035">
                <a:moveTo>
                  <a:pt x="8423148" y="5562600"/>
                </a:moveTo>
                <a:lnTo>
                  <a:pt x="25146" y="5562600"/>
                </a:lnTo>
                <a:lnTo>
                  <a:pt x="51054" y="5587746"/>
                </a:lnTo>
                <a:lnTo>
                  <a:pt x="51053" y="5613654"/>
                </a:lnTo>
                <a:lnTo>
                  <a:pt x="8398002" y="5613654"/>
                </a:lnTo>
                <a:lnTo>
                  <a:pt x="8398002" y="5587746"/>
                </a:lnTo>
                <a:lnTo>
                  <a:pt x="8423148" y="5562600"/>
                </a:lnTo>
                <a:close/>
              </a:path>
              <a:path w="8449310" h="5614035">
                <a:moveTo>
                  <a:pt x="51053" y="5613654"/>
                </a:moveTo>
                <a:lnTo>
                  <a:pt x="51054" y="5587746"/>
                </a:lnTo>
                <a:lnTo>
                  <a:pt x="25146" y="5562600"/>
                </a:lnTo>
                <a:lnTo>
                  <a:pt x="25146" y="5613654"/>
                </a:lnTo>
                <a:lnTo>
                  <a:pt x="51053" y="5613654"/>
                </a:lnTo>
                <a:close/>
              </a:path>
              <a:path w="8449310" h="5614035">
                <a:moveTo>
                  <a:pt x="8423148" y="51054"/>
                </a:moveTo>
                <a:lnTo>
                  <a:pt x="8398002" y="25146"/>
                </a:lnTo>
                <a:lnTo>
                  <a:pt x="8398002" y="51054"/>
                </a:lnTo>
                <a:lnTo>
                  <a:pt x="8423148" y="51054"/>
                </a:lnTo>
                <a:close/>
              </a:path>
              <a:path w="8449310" h="5614035">
                <a:moveTo>
                  <a:pt x="8423148" y="5562600"/>
                </a:moveTo>
                <a:lnTo>
                  <a:pt x="8423148" y="51054"/>
                </a:lnTo>
                <a:lnTo>
                  <a:pt x="8398002" y="51054"/>
                </a:lnTo>
                <a:lnTo>
                  <a:pt x="8398002" y="5562600"/>
                </a:lnTo>
                <a:lnTo>
                  <a:pt x="8423148" y="5562600"/>
                </a:lnTo>
                <a:close/>
              </a:path>
              <a:path w="8449310" h="5614035">
                <a:moveTo>
                  <a:pt x="8423148" y="5613654"/>
                </a:moveTo>
                <a:lnTo>
                  <a:pt x="8423148" y="5562600"/>
                </a:lnTo>
                <a:lnTo>
                  <a:pt x="8398002" y="5587746"/>
                </a:lnTo>
                <a:lnTo>
                  <a:pt x="8398002" y="5613654"/>
                </a:lnTo>
                <a:lnTo>
                  <a:pt x="8423148" y="56136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46531" y="527304"/>
            <a:ext cx="8242934" cy="5423535"/>
          </a:xfrm>
          <a:custGeom>
            <a:avLst/>
            <a:gdLst/>
            <a:ahLst/>
            <a:cxnLst/>
            <a:rect l="l" t="t" r="r" b="b"/>
            <a:pathLst>
              <a:path w="8242934" h="5423535">
                <a:moveTo>
                  <a:pt x="8242554" y="5423154"/>
                </a:moveTo>
                <a:lnTo>
                  <a:pt x="8242554" y="0"/>
                </a:lnTo>
                <a:lnTo>
                  <a:pt x="0" y="0"/>
                </a:lnTo>
                <a:lnTo>
                  <a:pt x="0" y="5423154"/>
                </a:lnTo>
                <a:lnTo>
                  <a:pt x="6096" y="5423154"/>
                </a:lnTo>
                <a:lnTo>
                  <a:pt x="6096" y="12954"/>
                </a:lnTo>
                <a:lnTo>
                  <a:pt x="12954" y="6096"/>
                </a:lnTo>
                <a:lnTo>
                  <a:pt x="12953" y="12954"/>
                </a:lnTo>
                <a:lnTo>
                  <a:pt x="8229600" y="12953"/>
                </a:lnTo>
                <a:lnTo>
                  <a:pt x="8229600" y="6095"/>
                </a:lnTo>
                <a:lnTo>
                  <a:pt x="8235696" y="12953"/>
                </a:lnTo>
                <a:lnTo>
                  <a:pt x="8235696" y="5423154"/>
                </a:lnTo>
                <a:lnTo>
                  <a:pt x="8242554" y="5423154"/>
                </a:lnTo>
                <a:close/>
              </a:path>
              <a:path w="8242934" h="5423535">
                <a:moveTo>
                  <a:pt x="12953" y="12954"/>
                </a:moveTo>
                <a:lnTo>
                  <a:pt x="12954" y="6096"/>
                </a:lnTo>
                <a:lnTo>
                  <a:pt x="6096" y="12954"/>
                </a:lnTo>
                <a:lnTo>
                  <a:pt x="12953" y="12954"/>
                </a:lnTo>
                <a:close/>
              </a:path>
              <a:path w="8242934" h="5423535">
                <a:moveTo>
                  <a:pt x="12953" y="5410200"/>
                </a:moveTo>
                <a:lnTo>
                  <a:pt x="12953" y="12954"/>
                </a:lnTo>
                <a:lnTo>
                  <a:pt x="6096" y="12954"/>
                </a:lnTo>
                <a:lnTo>
                  <a:pt x="6096" y="5410200"/>
                </a:lnTo>
                <a:lnTo>
                  <a:pt x="12953" y="5410200"/>
                </a:lnTo>
                <a:close/>
              </a:path>
              <a:path w="8242934" h="5423535">
                <a:moveTo>
                  <a:pt x="8235696" y="5410199"/>
                </a:moveTo>
                <a:lnTo>
                  <a:pt x="6096" y="5410200"/>
                </a:lnTo>
                <a:lnTo>
                  <a:pt x="12954" y="5416296"/>
                </a:lnTo>
                <a:lnTo>
                  <a:pt x="12953" y="5423154"/>
                </a:lnTo>
                <a:lnTo>
                  <a:pt x="8229600" y="5423154"/>
                </a:lnTo>
                <a:lnTo>
                  <a:pt x="8229600" y="5416295"/>
                </a:lnTo>
                <a:lnTo>
                  <a:pt x="8235696" y="5410199"/>
                </a:lnTo>
                <a:close/>
              </a:path>
              <a:path w="8242934" h="5423535">
                <a:moveTo>
                  <a:pt x="12953" y="5423154"/>
                </a:moveTo>
                <a:lnTo>
                  <a:pt x="12954" y="5416296"/>
                </a:lnTo>
                <a:lnTo>
                  <a:pt x="6096" y="5410200"/>
                </a:lnTo>
                <a:lnTo>
                  <a:pt x="6096" y="5423154"/>
                </a:lnTo>
                <a:lnTo>
                  <a:pt x="12953" y="5423154"/>
                </a:lnTo>
                <a:close/>
              </a:path>
              <a:path w="8242934" h="5423535">
                <a:moveTo>
                  <a:pt x="8235696" y="12953"/>
                </a:moveTo>
                <a:lnTo>
                  <a:pt x="8229600" y="6095"/>
                </a:lnTo>
                <a:lnTo>
                  <a:pt x="8229600" y="12953"/>
                </a:lnTo>
                <a:lnTo>
                  <a:pt x="8235696" y="12953"/>
                </a:lnTo>
                <a:close/>
              </a:path>
              <a:path w="8242934" h="5423535">
                <a:moveTo>
                  <a:pt x="8235696" y="5410199"/>
                </a:moveTo>
                <a:lnTo>
                  <a:pt x="8235696" y="12953"/>
                </a:lnTo>
                <a:lnTo>
                  <a:pt x="8229600" y="12953"/>
                </a:lnTo>
                <a:lnTo>
                  <a:pt x="8229600" y="5410199"/>
                </a:lnTo>
                <a:lnTo>
                  <a:pt x="8235696" y="5410199"/>
                </a:lnTo>
                <a:close/>
              </a:path>
              <a:path w="8242934" h="5423535">
                <a:moveTo>
                  <a:pt x="8235696" y="5423154"/>
                </a:moveTo>
                <a:lnTo>
                  <a:pt x="8235696" y="5410199"/>
                </a:lnTo>
                <a:lnTo>
                  <a:pt x="8229600" y="5416295"/>
                </a:lnTo>
                <a:lnTo>
                  <a:pt x="8229600" y="5423154"/>
                </a:lnTo>
                <a:lnTo>
                  <a:pt x="8235696" y="54231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14400" y="358178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905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3123" y="1824735"/>
            <a:ext cx="6397752" cy="151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0"/>
                </a:moveTo>
                <a:lnTo>
                  <a:pt x="0" y="5943600"/>
                </a:lnTo>
                <a:lnTo>
                  <a:pt x="8686800" y="5943600"/>
                </a:lnTo>
                <a:lnTo>
                  <a:pt x="868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6502" y="206502"/>
            <a:ext cx="8731885" cy="5988685"/>
          </a:xfrm>
          <a:custGeom>
            <a:avLst/>
            <a:gdLst/>
            <a:ahLst/>
            <a:cxnLst/>
            <a:rect l="l" t="t" r="r" b="b"/>
            <a:pathLst>
              <a:path w="8731885" h="5988685">
                <a:moveTo>
                  <a:pt x="8731758" y="5988558"/>
                </a:moveTo>
                <a:lnTo>
                  <a:pt x="8731758" y="0"/>
                </a:lnTo>
                <a:lnTo>
                  <a:pt x="0" y="0"/>
                </a:lnTo>
                <a:lnTo>
                  <a:pt x="0" y="5988558"/>
                </a:lnTo>
                <a:lnTo>
                  <a:pt x="22098" y="5988558"/>
                </a:lnTo>
                <a:lnTo>
                  <a:pt x="22098" y="44958"/>
                </a:lnTo>
                <a:lnTo>
                  <a:pt x="44957" y="22098"/>
                </a:lnTo>
                <a:lnTo>
                  <a:pt x="44957" y="44958"/>
                </a:lnTo>
                <a:lnTo>
                  <a:pt x="8686800" y="44958"/>
                </a:lnTo>
                <a:lnTo>
                  <a:pt x="8686800" y="22098"/>
                </a:lnTo>
                <a:lnTo>
                  <a:pt x="8708898" y="44958"/>
                </a:lnTo>
                <a:lnTo>
                  <a:pt x="8708898" y="5988558"/>
                </a:lnTo>
                <a:lnTo>
                  <a:pt x="8731758" y="5988558"/>
                </a:lnTo>
                <a:close/>
              </a:path>
              <a:path w="8731885" h="5988685">
                <a:moveTo>
                  <a:pt x="44957" y="44958"/>
                </a:moveTo>
                <a:lnTo>
                  <a:pt x="44957" y="22098"/>
                </a:lnTo>
                <a:lnTo>
                  <a:pt x="22098" y="44958"/>
                </a:lnTo>
                <a:lnTo>
                  <a:pt x="44957" y="44958"/>
                </a:lnTo>
                <a:close/>
              </a:path>
              <a:path w="8731885" h="5988685">
                <a:moveTo>
                  <a:pt x="44957" y="5943600"/>
                </a:moveTo>
                <a:lnTo>
                  <a:pt x="44957" y="44958"/>
                </a:lnTo>
                <a:lnTo>
                  <a:pt x="22098" y="44958"/>
                </a:lnTo>
                <a:lnTo>
                  <a:pt x="22098" y="5943600"/>
                </a:lnTo>
                <a:lnTo>
                  <a:pt x="44957" y="5943600"/>
                </a:lnTo>
                <a:close/>
              </a:path>
              <a:path w="8731885" h="5988685">
                <a:moveTo>
                  <a:pt x="8708898" y="5943600"/>
                </a:moveTo>
                <a:lnTo>
                  <a:pt x="22098" y="5943600"/>
                </a:lnTo>
                <a:lnTo>
                  <a:pt x="44958" y="5965698"/>
                </a:lnTo>
                <a:lnTo>
                  <a:pt x="44957" y="5988558"/>
                </a:lnTo>
                <a:lnTo>
                  <a:pt x="8686800" y="5988558"/>
                </a:lnTo>
                <a:lnTo>
                  <a:pt x="8686800" y="5965698"/>
                </a:lnTo>
                <a:lnTo>
                  <a:pt x="8708898" y="5943600"/>
                </a:lnTo>
                <a:close/>
              </a:path>
              <a:path w="8731885" h="5988685">
                <a:moveTo>
                  <a:pt x="44957" y="5988558"/>
                </a:moveTo>
                <a:lnTo>
                  <a:pt x="44958" y="5965698"/>
                </a:lnTo>
                <a:lnTo>
                  <a:pt x="22098" y="5943600"/>
                </a:lnTo>
                <a:lnTo>
                  <a:pt x="22098" y="5988558"/>
                </a:lnTo>
                <a:lnTo>
                  <a:pt x="44957" y="5988558"/>
                </a:lnTo>
                <a:close/>
              </a:path>
              <a:path w="8731885" h="5988685">
                <a:moveTo>
                  <a:pt x="8708898" y="44958"/>
                </a:moveTo>
                <a:lnTo>
                  <a:pt x="8686800" y="22098"/>
                </a:lnTo>
                <a:lnTo>
                  <a:pt x="8686800" y="44958"/>
                </a:lnTo>
                <a:lnTo>
                  <a:pt x="8708898" y="44958"/>
                </a:lnTo>
                <a:close/>
              </a:path>
              <a:path w="8731885" h="5988685">
                <a:moveTo>
                  <a:pt x="8708898" y="5943600"/>
                </a:moveTo>
                <a:lnTo>
                  <a:pt x="8708898" y="44958"/>
                </a:lnTo>
                <a:lnTo>
                  <a:pt x="8686800" y="44958"/>
                </a:lnTo>
                <a:lnTo>
                  <a:pt x="8686800" y="5943600"/>
                </a:lnTo>
                <a:lnTo>
                  <a:pt x="8708898" y="5943600"/>
                </a:lnTo>
                <a:close/>
              </a:path>
              <a:path w="8731885" h="5988685">
                <a:moveTo>
                  <a:pt x="8708898" y="5988558"/>
                </a:moveTo>
                <a:lnTo>
                  <a:pt x="8708898" y="5943600"/>
                </a:lnTo>
                <a:lnTo>
                  <a:pt x="8686800" y="5965698"/>
                </a:lnTo>
                <a:lnTo>
                  <a:pt x="8686800" y="5988558"/>
                </a:lnTo>
                <a:lnTo>
                  <a:pt x="8708898" y="5988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7086" y="307086"/>
            <a:ext cx="8529320" cy="5770245"/>
          </a:xfrm>
          <a:custGeom>
            <a:avLst/>
            <a:gdLst/>
            <a:ahLst/>
            <a:cxnLst/>
            <a:rect l="l" t="t" r="r" b="b"/>
            <a:pathLst>
              <a:path w="8529320" h="5770245">
                <a:moveTo>
                  <a:pt x="0" y="0"/>
                </a:moveTo>
                <a:lnTo>
                  <a:pt x="0" y="5769864"/>
                </a:lnTo>
                <a:lnTo>
                  <a:pt x="8529066" y="5769864"/>
                </a:lnTo>
                <a:lnTo>
                  <a:pt x="85290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0227" y="300227"/>
            <a:ext cx="8543290" cy="5783580"/>
          </a:xfrm>
          <a:custGeom>
            <a:avLst/>
            <a:gdLst/>
            <a:ahLst/>
            <a:cxnLst/>
            <a:rect l="l" t="t" r="r" b="b"/>
            <a:pathLst>
              <a:path w="8543290" h="5783580">
                <a:moveTo>
                  <a:pt x="8542782" y="5783580"/>
                </a:moveTo>
                <a:lnTo>
                  <a:pt x="8542782" y="0"/>
                </a:lnTo>
                <a:lnTo>
                  <a:pt x="0" y="0"/>
                </a:lnTo>
                <a:lnTo>
                  <a:pt x="0" y="5783580"/>
                </a:lnTo>
                <a:lnTo>
                  <a:pt x="6858" y="5783580"/>
                </a:lnTo>
                <a:lnTo>
                  <a:pt x="6857" y="12954"/>
                </a:lnTo>
                <a:lnTo>
                  <a:pt x="12953" y="6858"/>
                </a:lnTo>
                <a:lnTo>
                  <a:pt x="12953" y="12954"/>
                </a:lnTo>
                <a:lnTo>
                  <a:pt x="8529828" y="12953"/>
                </a:lnTo>
                <a:lnTo>
                  <a:pt x="8529828" y="6857"/>
                </a:lnTo>
                <a:lnTo>
                  <a:pt x="8535924" y="12953"/>
                </a:lnTo>
                <a:lnTo>
                  <a:pt x="8535924" y="5783580"/>
                </a:lnTo>
                <a:lnTo>
                  <a:pt x="8542782" y="5783580"/>
                </a:lnTo>
                <a:close/>
              </a:path>
              <a:path w="8543290" h="5783580">
                <a:moveTo>
                  <a:pt x="12953" y="12954"/>
                </a:moveTo>
                <a:lnTo>
                  <a:pt x="12953" y="6858"/>
                </a:lnTo>
                <a:lnTo>
                  <a:pt x="6857" y="12954"/>
                </a:lnTo>
                <a:lnTo>
                  <a:pt x="12953" y="12954"/>
                </a:lnTo>
                <a:close/>
              </a:path>
              <a:path w="8543290" h="5783580">
                <a:moveTo>
                  <a:pt x="12953" y="5770626"/>
                </a:moveTo>
                <a:lnTo>
                  <a:pt x="12953" y="12954"/>
                </a:lnTo>
                <a:lnTo>
                  <a:pt x="6857" y="12954"/>
                </a:lnTo>
                <a:lnTo>
                  <a:pt x="6858" y="5770626"/>
                </a:lnTo>
                <a:lnTo>
                  <a:pt x="12953" y="5770626"/>
                </a:lnTo>
                <a:close/>
              </a:path>
              <a:path w="8543290" h="5783580">
                <a:moveTo>
                  <a:pt x="8535924" y="5770626"/>
                </a:moveTo>
                <a:lnTo>
                  <a:pt x="6858" y="5770626"/>
                </a:lnTo>
                <a:lnTo>
                  <a:pt x="12954" y="5776722"/>
                </a:lnTo>
                <a:lnTo>
                  <a:pt x="12953" y="5783580"/>
                </a:lnTo>
                <a:lnTo>
                  <a:pt x="8529828" y="5783580"/>
                </a:lnTo>
                <a:lnTo>
                  <a:pt x="8529828" y="5776722"/>
                </a:lnTo>
                <a:lnTo>
                  <a:pt x="8535924" y="5770626"/>
                </a:lnTo>
                <a:close/>
              </a:path>
              <a:path w="8543290" h="5783580">
                <a:moveTo>
                  <a:pt x="12953" y="5783580"/>
                </a:moveTo>
                <a:lnTo>
                  <a:pt x="12954" y="5776722"/>
                </a:lnTo>
                <a:lnTo>
                  <a:pt x="6858" y="5770626"/>
                </a:lnTo>
                <a:lnTo>
                  <a:pt x="6858" y="5783580"/>
                </a:lnTo>
                <a:lnTo>
                  <a:pt x="12953" y="5783580"/>
                </a:lnTo>
                <a:close/>
              </a:path>
              <a:path w="8543290" h="5783580">
                <a:moveTo>
                  <a:pt x="8535924" y="12953"/>
                </a:moveTo>
                <a:lnTo>
                  <a:pt x="8529828" y="6857"/>
                </a:lnTo>
                <a:lnTo>
                  <a:pt x="8529828" y="12953"/>
                </a:lnTo>
                <a:lnTo>
                  <a:pt x="8535924" y="12953"/>
                </a:lnTo>
                <a:close/>
              </a:path>
              <a:path w="8543290" h="5783580">
                <a:moveTo>
                  <a:pt x="8535924" y="5770626"/>
                </a:moveTo>
                <a:lnTo>
                  <a:pt x="8535924" y="12953"/>
                </a:lnTo>
                <a:lnTo>
                  <a:pt x="8529828" y="12953"/>
                </a:lnTo>
                <a:lnTo>
                  <a:pt x="8529828" y="5770626"/>
                </a:lnTo>
                <a:lnTo>
                  <a:pt x="8535924" y="5770626"/>
                </a:lnTo>
                <a:close/>
              </a:path>
              <a:path w="8543290" h="5783580">
                <a:moveTo>
                  <a:pt x="8535924" y="5783580"/>
                </a:moveTo>
                <a:lnTo>
                  <a:pt x="8535924" y="5770626"/>
                </a:lnTo>
                <a:lnTo>
                  <a:pt x="8529828" y="5776722"/>
                </a:lnTo>
                <a:lnTo>
                  <a:pt x="8529828" y="5783580"/>
                </a:lnTo>
                <a:lnTo>
                  <a:pt x="8535924" y="5783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0"/>
                </a:moveTo>
                <a:lnTo>
                  <a:pt x="0" y="5943600"/>
                </a:lnTo>
                <a:lnTo>
                  <a:pt x="8686800" y="5943600"/>
                </a:lnTo>
                <a:lnTo>
                  <a:pt x="868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6502" y="206502"/>
            <a:ext cx="8731885" cy="5988685"/>
          </a:xfrm>
          <a:custGeom>
            <a:avLst/>
            <a:gdLst/>
            <a:ahLst/>
            <a:cxnLst/>
            <a:rect l="l" t="t" r="r" b="b"/>
            <a:pathLst>
              <a:path w="8731885" h="5988685">
                <a:moveTo>
                  <a:pt x="8731758" y="5988558"/>
                </a:moveTo>
                <a:lnTo>
                  <a:pt x="8731758" y="0"/>
                </a:lnTo>
                <a:lnTo>
                  <a:pt x="0" y="0"/>
                </a:lnTo>
                <a:lnTo>
                  <a:pt x="0" y="5988558"/>
                </a:lnTo>
                <a:lnTo>
                  <a:pt x="22098" y="5988558"/>
                </a:lnTo>
                <a:lnTo>
                  <a:pt x="22098" y="44958"/>
                </a:lnTo>
                <a:lnTo>
                  <a:pt x="44957" y="22098"/>
                </a:lnTo>
                <a:lnTo>
                  <a:pt x="44957" y="44958"/>
                </a:lnTo>
                <a:lnTo>
                  <a:pt x="8686800" y="44958"/>
                </a:lnTo>
                <a:lnTo>
                  <a:pt x="8686800" y="22098"/>
                </a:lnTo>
                <a:lnTo>
                  <a:pt x="8708898" y="44958"/>
                </a:lnTo>
                <a:lnTo>
                  <a:pt x="8708898" y="5988558"/>
                </a:lnTo>
                <a:lnTo>
                  <a:pt x="8731758" y="5988558"/>
                </a:lnTo>
                <a:close/>
              </a:path>
              <a:path w="8731885" h="5988685">
                <a:moveTo>
                  <a:pt x="44957" y="44958"/>
                </a:moveTo>
                <a:lnTo>
                  <a:pt x="44957" y="22098"/>
                </a:lnTo>
                <a:lnTo>
                  <a:pt x="22098" y="44958"/>
                </a:lnTo>
                <a:lnTo>
                  <a:pt x="44957" y="44958"/>
                </a:lnTo>
                <a:close/>
              </a:path>
              <a:path w="8731885" h="5988685">
                <a:moveTo>
                  <a:pt x="44957" y="5943600"/>
                </a:moveTo>
                <a:lnTo>
                  <a:pt x="44957" y="44958"/>
                </a:lnTo>
                <a:lnTo>
                  <a:pt x="22098" y="44958"/>
                </a:lnTo>
                <a:lnTo>
                  <a:pt x="22098" y="5943600"/>
                </a:lnTo>
                <a:lnTo>
                  <a:pt x="44957" y="5943600"/>
                </a:lnTo>
                <a:close/>
              </a:path>
              <a:path w="8731885" h="5988685">
                <a:moveTo>
                  <a:pt x="8708898" y="5943600"/>
                </a:moveTo>
                <a:lnTo>
                  <a:pt x="22098" y="5943600"/>
                </a:lnTo>
                <a:lnTo>
                  <a:pt x="44958" y="5965698"/>
                </a:lnTo>
                <a:lnTo>
                  <a:pt x="44957" y="5988558"/>
                </a:lnTo>
                <a:lnTo>
                  <a:pt x="8686800" y="5988558"/>
                </a:lnTo>
                <a:lnTo>
                  <a:pt x="8686800" y="5965698"/>
                </a:lnTo>
                <a:lnTo>
                  <a:pt x="8708898" y="5943600"/>
                </a:lnTo>
                <a:close/>
              </a:path>
              <a:path w="8731885" h="5988685">
                <a:moveTo>
                  <a:pt x="44957" y="5988558"/>
                </a:moveTo>
                <a:lnTo>
                  <a:pt x="44958" y="5965698"/>
                </a:lnTo>
                <a:lnTo>
                  <a:pt x="22098" y="5943600"/>
                </a:lnTo>
                <a:lnTo>
                  <a:pt x="22098" y="5988558"/>
                </a:lnTo>
                <a:lnTo>
                  <a:pt x="44957" y="5988558"/>
                </a:lnTo>
                <a:close/>
              </a:path>
              <a:path w="8731885" h="5988685">
                <a:moveTo>
                  <a:pt x="8708898" y="44958"/>
                </a:moveTo>
                <a:lnTo>
                  <a:pt x="8686800" y="22098"/>
                </a:lnTo>
                <a:lnTo>
                  <a:pt x="8686800" y="44958"/>
                </a:lnTo>
                <a:lnTo>
                  <a:pt x="8708898" y="44958"/>
                </a:lnTo>
                <a:close/>
              </a:path>
              <a:path w="8731885" h="5988685">
                <a:moveTo>
                  <a:pt x="8708898" y="5943600"/>
                </a:moveTo>
                <a:lnTo>
                  <a:pt x="8708898" y="44958"/>
                </a:lnTo>
                <a:lnTo>
                  <a:pt x="8686800" y="44958"/>
                </a:lnTo>
                <a:lnTo>
                  <a:pt x="8686800" y="5943600"/>
                </a:lnTo>
                <a:lnTo>
                  <a:pt x="8708898" y="5943600"/>
                </a:lnTo>
                <a:close/>
              </a:path>
              <a:path w="8731885" h="5988685">
                <a:moveTo>
                  <a:pt x="8708898" y="5988558"/>
                </a:moveTo>
                <a:lnTo>
                  <a:pt x="8708898" y="5943600"/>
                </a:lnTo>
                <a:lnTo>
                  <a:pt x="8686800" y="5965698"/>
                </a:lnTo>
                <a:lnTo>
                  <a:pt x="8686800" y="5988558"/>
                </a:lnTo>
                <a:lnTo>
                  <a:pt x="8708898" y="5988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7086" y="307086"/>
            <a:ext cx="8529320" cy="5770245"/>
          </a:xfrm>
          <a:custGeom>
            <a:avLst/>
            <a:gdLst/>
            <a:ahLst/>
            <a:cxnLst/>
            <a:rect l="l" t="t" r="r" b="b"/>
            <a:pathLst>
              <a:path w="8529320" h="5770245">
                <a:moveTo>
                  <a:pt x="0" y="0"/>
                </a:moveTo>
                <a:lnTo>
                  <a:pt x="0" y="5769864"/>
                </a:lnTo>
                <a:lnTo>
                  <a:pt x="8529066" y="5769864"/>
                </a:lnTo>
                <a:lnTo>
                  <a:pt x="85290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0227" y="300227"/>
            <a:ext cx="8543290" cy="5783580"/>
          </a:xfrm>
          <a:custGeom>
            <a:avLst/>
            <a:gdLst/>
            <a:ahLst/>
            <a:cxnLst/>
            <a:rect l="l" t="t" r="r" b="b"/>
            <a:pathLst>
              <a:path w="8543290" h="5783580">
                <a:moveTo>
                  <a:pt x="8542782" y="5783580"/>
                </a:moveTo>
                <a:lnTo>
                  <a:pt x="8542782" y="0"/>
                </a:lnTo>
                <a:lnTo>
                  <a:pt x="0" y="0"/>
                </a:lnTo>
                <a:lnTo>
                  <a:pt x="0" y="5783580"/>
                </a:lnTo>
                <a:lnTo>
                  <a:pt x="6858" y="5783580"/>
                </a:lnTo>
                <a:lnTo>
                  <a:pt x="6857" y="12954"/>
                </a:lnTo>
                <a:lnTo>
                  <a:pt x="12953" y="6858"/>
                </a:lnTo>
                <a:lnTo>
                  <a:pt x="12953" y="12954"/>
                </a:lnTo>
                <a:lnTo>
                  <a:pt x="8529828" y="12953"/>
                </a:lnTo>
                <a:lnTo>
                  <a:pt x="8529828" y="6857"/>
                </a:lnTo>
                <a:lnTo>
                  <a:pt x="8535924" y="12953"/>
                </a:lnTo>
                <a:lnTo>
                  <a:pt x="8535924" y="5783580"/>
                </a:lnTo>
                <a:lnTo>
                  <a:pt x="8542782" y="5783580"/>
                </a:lnTo>
                <a:close/>
              </a:path>
              <a:path w="8543290" h="5783580">
                <a:moveTo>
                  <a:pt x="12953" y="12954"/>
                </a:moveTo>
                <a:lnTo>
                  <a:pt x="12953" y="6858"/>
                </a:lnTo>
                <a:lnTo>
                  <a:pt x="6857" y="12954"/>
                </a:lnTo>
                <a:lnTo>
                  <a:pt x="12953" y="12954"/>
                </a:lnTo>
                <a:close/>
              </a:path>
              <a:path w="8543290" h="5783580">
                <a:moveTo>
                  <a:pt x="12953" y="5770626"/>
                </a:moveTo>
                <a:lnTo>
                  <a:pt x="12953" y="12954"/>
                </a:lnTo>
                <a:lnTo>
                  <a:pt x="6857" y="12954"/>
                </a:lnTo>
                <a:lnTo>
                  <a:pt x="6858" y="5770626"/>
                </a:lnTo>
                <a:lnTo>
                  <a:pt x="12953" y="5770626"/>
                </a:lnTo>
                <a:close/>
              </a:path>
              <a:path w="8543290" h="5783580">
                <a:moveTo>
                  <a:pt x="8535924" y="5770626"/>
                </a:moveTo>
                <a:lnTo>
                  <a:pt x="6858" y="5770626"/>
                </a:lnTo>
                <a:lnTo>
                  <a:pt x="12954" y="5776722"/>
                </a:lnTo>
                <a:lnTo>
                  <a:pt x="12953" y="5783580"/>
                </a:lnTo>
                <a:lnTo>
                  <a:pt x="8529828" y="5783580"/>
                </a:lnTo>
                <a:lnTo>
                  <a:pt x="8529828" y="5776722"/>
                </a:lnTo>
                <a:lnTo>
                  <a:pt x="8535924" y="5770626"/>
                </a:lnTo>
                <a:close/>
              </a:path>
              <a:path w="8543290" h="5783580">
                <a:moveTo>
                  <a:pt x="12953" y="5783580"/>
                </a:moveTo>
                <a:lnTo>
                  <a:pt x="12954" y="5776722"/>
                </a:lnTo>
                <a:lnTo>
                  <a:pt x="6858" y="5770626"/>
                </a:lnTo>
                <a:lnTo>
                  <a:pt x="6858" y="5783580"/>
                </a:lnTo>
                <a:lnTo>
                  <a:pt x="12953" y="5783580"/>
                </a:lnTo>
                <a:close/>
              </a:path>
              <a:path w="8543290" h="5783580">
                <a:moveTo>
                  <a:pt x="8535924" y="12953"/>
                </a:moveTo>
                <a:lnTo>
                  <a:pt x="8529828" y="6857"/>
                </a:lnTo>
                <a:lnTo>
                  <a:pt x="8529828" y="12953"/>
                </a:lnTo>
                <a:lnTo>
                  <a:pt x="8535924" y="12953"/>
                </a:lnTo>
                <a:close/>
              </a:path>
              <a:path w="8543290" h="5783580">
                <a:moveTo>
                  <a:pt x="8535924" y="5770626"/>
                </a:moveTo>
                <a:lnTo>
                  <a:pt x="8535924" y="12953"/>
                </a:lnTo>
                <a:lnTo>
                  <a:pt x="8529828" y="12953"/>
                </a:lnTo>
                <a:lnTo>
                  <a:pt x="8529828" y="5770626"/>
                </a:lnTo>
                <a:lnTo>
                  <a:pt x="8535924" y="5770626"/>
                </a:lnTo>
                <a:close/>
              </a:path>
              <a:path w="8543290" h="5783580">
                <a:moveTo>
                  <a:pt x="8535924" y="5783580"/>
                </a:moveTo>
                <a:lnTo>
                  <a:pt x="8535924" y="5770626"/>
                </a:lnTo>
                <a:lnTo>
                  <a:pt x="8529828" y="5776722"/>
                </a:lnTo>
                <a:lnTo>
                  <a:pt x="8529828" y="5783580"/>
                </a:lnTo>
                <a:lnTo>
                  <a:pt x="8535924" y="5783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8600" y="228600"/>
            <a:ext cx="8686800" cy="5943600"/>
          </a:xfrm>
          <a:custGeom>
            <a:avLst/>
            <a:gdLst/>
            <a:ahLst/>
            <a:cxnLst/>
            <a:rect l="l" t="t" r="r" b="b"/>
            <a:pathLst>
              <a:path w="8686800" h="5943600">
                <a:moveTo>
                  <a:pt x="0" y="0"/>
                </a:moveTo>
                <a:lnTo>
                  <a:pt x="0" y="5943600"/>
                </a:lnTo>
                <a:lnTo>
                  <a:pt x="8686800" y="5943600"/>
                </a:lnTo>
                <a:lnTo>
                  <a:pt x="868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6502" y="206502"/>
            <a:ext cx="8731885" cy="5988685"/>
          </a:xfrm>
          <a:custGeom>
            <a:avLst/>
            <a:gdLst/>
            <a:ahLst/>
            <a:cxnLst/>
            <a:rect l="l" t="t" r="r" b="b"/>
            <a:pathLst>
              <a:path w="8731885" h="5988685">
                <a:moveTo>
                  <a:pt x="8731758" y="5988558"/>
                </a:moveTo>
                <a:lnTo>
                  <a:pt x="8731758" y="0"/>
                </a:lnTo>
                <a:lnTo>
                  <a:pt x="0" y="0"/>
                </a:lnTo>
                <a:lnTo>
                  <a:pt x="0" y="5988558"/>
                </a:lnTo>
                <a:lnTo>
                  <a:pt x="22098" y="5988558"/>
                </a:lnTo>
                <a:lnTo>
                  <a:pt x="22098" y="44958"/>
                </a:lnTo>
                <a:lnTo>
                  <a:pt x="44957" y="22098"/>
                </a:lnTo>
                <a:lnTo>
                  <a:pt x="44957" y="44958"/>
                </a:lnTo>
                <a:lnTo>
                  <a:pt x="8686800" y="44958"/>
                </a:lnTo>
                <a:lnTo>
                  <a:pt x="8686800" y="22098"/>
                </a:lnTo>
                <a:lnTo>
                  <a:pt x="8708898" y="44958"/>
                </a:lnTo>
                <a:lnTo>
                  <a:pt x="8708898" y="5988558"/>
                </a:lnTo>
                <a:lnTo>
                  <a:pt x="8731758" y="5988558"/>
                </a:lnTo>
                <a:close/>
              </a:path>
              <a:path w="8731885" h="5988685">
                <a:moveTo>
                  <a:pt x="44957" y="44958"/>
                </a:moveTo>
                <a:lnTo>
                  <a:pt x="44957" y="22098"/>
                </a:lnTo>
                <a:lnTo>
                  <a:pt x="22098" y="44958"/>
                </a:lnTo>
                <a:lnTo>
                  <a:pt x="44957" y="44958"/>
                </a:lnTo>
                <a:close/>
              </a:path>
              <a:path w="8731885" h="5988685">
                <a:moveTo>
                  <a:pt x="44957" y="5943600"/>
                </a:moveTo>
                <a:lnTo>
                  <a:pt x="44957" y="44958"/>
                </a:lnTo>
                <a:lnTo>
                  <a:pt x="22098" y="44958"/>
                </a:lnTo>
                <a:lnTo>
                  <a:pt x="22098" y="5943600"/>
                </a:lnTo>
                <a:lnTo>
                  <a:pt x="44957" y="5943600"/>
                </a:lnTo>
                <a:close/>
              </a:path>
              <a:path w="8731885" h="5988685">
                <a:moveTo>
                  <a:pt x="8708898" y="5943600"/>
                </a:moveTo>
                <a:lnTo>
                  <a:pt x="22098" y="5943600"/>
                </a:lnTo>
                <a:lnTo>
                  <a:pt x="44958" y="5965698"/>
                </a:lnTo>
                <a:lnTo>
                  <a:pt x="44957" y="5988558"/>
                </a:lnTo>
                <a:lnTo>
                  <a:pt x="8686800" y="5988558"/>
                </a:lnTo>
                <a:lnTo>
                  <a:pt x="8686800" y="5965698"/>
                </a:lnTo>
                <a:lnTo>
                  <a:pt x="8708898" y="5943600"/>
                </a:lnTo>
                <a:close/>
              </a:path>
              <a:path w="8731885" h="5988685">
                <a:moveTo>
                  <a:pt x="44957" y="5988558"/>
                </a:moveTo>
                <a:lnTo>
                  <a:pt x="44958" y="5965698"/>
                </a:lnTo>
                <a:lnTo>
                  <a:pt x="22098" y="5943600"/>
                </a:lnTo>
                <a:lnTo>
                  <a:pt x="22098" y="5988558"/>
                </a:lnTo>
                <a:lnTo>
                  <a:pt x="44957" y="5988558"/>
                </a:lnTo>
                <a:close/>
              </a:path>
              <a:path w="8731885" h="5988685">
                <a:moveTo>
                  <a:pt x="8708898" y="44958"/>
                </a:moveTo>
                <a:lnTo>
                  <a:pt x="8686800" y="22098"/>
                </a:lnTo>
                <a:lnTo>
                  <a:pt x="8686800" y="44958"/>
                </a:lnTo>
                <a:lnTo>
                  <a:pt x="8708898" y="44958"/>
                </a:lnTo>
                <a:close/>
              </a:path>
              <a:path w="8731885" h="5988685">
                <a:moveTo>
                  <a:pt x="8708898" y="5943600"/>
                </a:moveTo>
                <a:lnTo>
                  <a:pt x="8708898" y="44958"/>
                </a:lnTo>
                <a:lnTo>
                  <a:pt x="8686800" y="44958"/>
                </a:lnTo>
                <a:lnTo>
                  <a:pt x="8686800" y="5943600"/>
                </a:lnTo>
                <a:lnTo>
                  <a:pt x="8708898" y="5943600"/>
                </a:lnTo>
                <a:close/>
              </a:path>
              <a:path w="8731885" h="5988685">
                <a:moveTo>
                  <a:pt x="8708898" y="5988558"/>
                </a:moveTo>
                <a:lnTo>
                  <a:pt x="8708898" y="5943600"/>
                </a:lnTo>
                <a:lnTo>
                  <a:pt x="8686800" y="5965698"/>
                </a:lnTo>
                <a:lnTo>
                  <a:pt x="8686800" y="5988558"/>
                </a:lnTo>
                <a:lnTo>
                  <a:pt x="8708898" y="5988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7086" y="307086"/>
            <a:ext cx="8529320" cy="5770245"/>
          </a:xfrm>
          <a:custGeom>
            <a:avLst/>
            <a:gdLst/>
            <a:ahLst/>
            <a:cxnLst/>
            <a:rect l="l" t="t" r="r" b="b"/>
            <a:pathLst>
              <a:path w="8529320" h="5770245">
                <a:moveTo>
                  <a:pt x="0" y="0"/>
                </a:moveTo>
                <a:lnTo>
                  <a:pt x="0" y="5769864"/>
                </a:lnTo>
                <a:lnTo>
                  <a:pt x="8529066" y="5769864"/>
                </a:lnTo>
                <a:lnTo>
                  <a:pt x="85290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0227" y="300227"/>
            <a:ext cx="8543290" cy="5783580"/>
          </a:xfrm>
          <a:custGeom>
            <a:avLst/>
            <a:gdLst/>
            <a:ahLst/>
            <a:cxnLst/>
            <a:rect l="l" t="t" r="r" b="b"/>
            <a:pathLst>
              <a:path w="8543290" h="5783580">
                <a:moveTo>
                  <a:pt x="8542782" y="5783580"/>
                </a:moveTo>
                <a:lnTo>
                  <a:pt x="8542782" y="0"/>
                </a:lnTo>
                <a:lnTo>
                  <a:pt x="0" y="0"/>
                </a:lnTo>
                <a:lnTo>
                  <a:pt x="0" y="5783580"/>
                </a:lnTo>
                <a:lnTo>
                  <a:pt x="6858" y="5783580"/>
                </a:lnTo>
                <a:lnTo>
                  <a:pt x="6857" y="12954"/>
                </a:lnTo>
                <a:lnTo>
                  <a:pt x="12953" y="6858"/>
                </a:lnTo>
                <a:lnTo>
                  <a:pt x="12953" y="12954"/>
                </a:lnTo>
                <a:lnTo>
                  <a:pt x="8529828" y="12953"/>
                </a:lnTo>
                <a:lnTo>
                  <a:pt x="8529828" y="6857"/>
                </a:lnTo>
                <a:lnTo>
                  <a:pt x="8535924" y="12953"/>
                </a:lnTo>
                <a:lnTo>
                  <a:pt x="8535924" y="5783580"/>
                </a:lnTo>
                <a:lnTo>
                  <a:pt x="8542782" y="5783580"/>
                </a:lnTo>
                <a:close/>
              </a:path>
              <a:path w="8543290" h="5783580">
                <a:moveTo>
                  <a:pt x="12953" y="12954"/>
                </a:moveTo>
                <a:lnTo>
                  <a:pt x="12953" y="6858"/>
                </a:lnTo>
                <a:lnTo>
                  <a:pt x="6857" y="12954"/>
                </a:lnTo>
                <a:lnTo>
                  <a:pt x="12953" y="12954"/>
                </a:lnTo>
                <a:close/>
              </a:path>
              <a:path w="8543290" h="5783580">
                <a:moveTo>
                  <a:pt x="12953" y="5770626"/>
                </a:moveTo>
                <a:lnTo>
                  <a:pt x="12953" y="12954"/>
                </a:lnTo>
                <a:lnTo>
                  <a:pt x="6857" y="12954"/>
                </a:lnTo>
                <a:lnTo>
                  <a:pt x="6858" y="5770626"/>
                </a:lnTo>
                <a:lnTo>
                  <a:pt x="12953" y="5770626"/>
                </a:lnTo>
                <a:close/>
              </a:path>
              <a:path w="8543290" h="5783580">
                <a:moveTo>
                  <a:pt x="8535924" y="5770626"/>
                </a:moveTo>
                <a:lnTo>
                  <a:pt x="6858" y="5770626"/>
                </a:lnTo>
                <a:lnTo>
                  <a:pt x="12954" y="5776722"/>
                </a:lnTo>
                <a:lnTo>
                  <a:pt x="12953" y="5783580"/>
                </a:lnTo>
                <a:lnTo>
                  <a:pt x="8529828" y="5783580"/>
                </a:lnTo>
                <a:lnTo>
                  <a:pt x="8529828" y="5776722"/>
                </a:lnTo>
                <a:lnTo>
                  <a:pt x="8535924" y="5770626"/>
                </a:lnTo>
                <a:close/>
              </a:path>
              <a:path w="8543290" h="5783580">
                <a:moveTo>
                  <a:pt x="12953" y="5783580"/>
                </a:moveTo>
                <a:lnTo>
                  <a:pt x="12954" y="5776722"/>
                </a:lnTo>
                <a:lnTo>
                  <a:pt x="6858" y="5770626"/>
                </a:lnTo>
                <a:lnTo>
                  <a:pt x="6858" y="5783580"/>
                </a:lnTo>
                <a:lnTo>
                  <a:pt x="12953" y="5783580"/>
                </a:lnTo>
                <a:close/>
              </a:path>
              <a:path w="8543290" h="5783580">
                <a:moveTo>
                  <a:pt x="8535924" y="12953"/>
                </a:moveTo>
                <a:lnTo>
                  <a:pt x="8529828" y="6857"/>
                </a:lnTo>
                <a:lnTo>
                  <a:pt x="8529828" y="12953"/>
                </a:lnTo>
                <a:lnTo>
                  <a:pt x="8535924" y="12953"/>
                </a:lnTo>
                <a:close/>
              </a:path>
              <a:path w="8543290" h="5783580">
                <a:moveTo>
                  <a:pt x="8535924" y="5770626"/>
                </a:moveTo>
                <a:lnTo>
                  <a:pt x="8535924" y="12953"/>
                </a:lnTo>
                <a:lnTo>
                  <a:pt x="8529828" y="12953"/>
                </a:lnTo>
                <a:lnTo>
                  <a:pt x="8529828" y="5770626"/>
                </a:lnTo>
                <a:lnTo>
                  <a:pt x="8535924" y="5770626"/>
                </a:lnTo>
                <a:close/>
              </a:path>
              <a:path w="8543290" h="5783580">
                <a:moveTo>
                  <a:pt x="8535924" y="5783580"/>
                </a:moveTo>
                <a:lnTo>
                  <a:pt x="8535924" y="5770626"/>
                </a:lnTo>
                <a:lnTo>
                  <a:pt x="8529828" y="5776722"/>
                </a:lnTo>
                <a:lnTo>
                  <a:pt x="8529828" y="5783580"/>
                </a:lnTo>
                <a:lnTo>
                  <a:pt x="8535924" y="5783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2140" y="585469"/>
            <a:ext cx="7919719" cy="978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8329" y="1863343"/>
            <a:ext cx="7927340" cy="3722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marR="5080" indent="-212090">
              <a:lnSpc>
                <a:spcPct val="80000"/>
              </a:lnSpc>
            </a:pPr>
            <a:r>
              <a:rPr spc="-25" dirty="0"/>
              <a:t>Early</a:t>
            </a:r>
            <a:r>
              <a:rPr spc="-360" dirty="0"/>
              <a:t> </a:t>
            </a:r>
            <a:r>
              <a:rPr spc="-135" dirty="0"/>
              <a:t>Civilizations  </a:t>
            </a:r>
            <a:r>
              <a:rPr spc="-170" dirty="0"/>
              <a:t>of </a:t>
            </a:r>
            <a:r>
              <a:rPr spc="-25" dirty="0"/>
              <a:t>Latin</a:t>
            </a:r>
            <a:r>
              <a:rPr spc="-555" dirty="0"/>
              <a:t> </a:t>
            </a:r>
            <a:r>
              <a:rPr spc="-100" dirty="0"/>
              <a:t>America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689" rIns="0" bIns="0" rtlCol="0">
            <a:spAutoFit/>
          </a:bodyPr>
          <a:lstStyle/>
          <a:p>
            <a:pPr marL="1049655">
              <a:lnSpc>
                <a:spcPct val="100000"/>
              </a:lnSpc>
            </a:pPr>
            <a:r>
              <a:rPr sz="4400" spc="-170" dirty="0"/>
              <a:t>Aztec </a:t>
            </a:r>
            <a:r>
              <a:rPr sz="4400" spc="-60" dirty="0"/>
              <a:t>Warrior</a:t>
            </a:r>
            <a:r>
              <a:rPr sz="4400" spc="-345" dirty="0"/>
              <a:t> </a:t>
            </a:r>
            <a:r>
              <a:rPr sz="4400" spc="-175" dirty="0"/>
              <a:t>Sculpture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438400" y="1447800"/>
            <a:ext cx="4178808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70" dirty="0"/>
              <a:t>Men’s</a:t>
            </a:r>
            <a:r>
              <a:rPr sz="4400" spc="-325" dirty="0"/>
              <a:t> </a:t>
            </a:r>
            <a:r>
              <a:rPr sz="4400" spc="25" dirty="0"/>
              <a:t>Work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865629"/>
            <a:ext cx="7713980" cy="2558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2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125" dirty="0">
                <a:solidFill>
                  <a:srgbClr val="FFFFFF"/>
                </a:solidFill>
                <a:latin typeface="Arial"/>
                <a:cs typeface="Arial"/>
              </a:rPr>
              <a:t>Aztec </a:t>
            </a:r>
            <a:r>
              <a:rPr sz="3100" spc="-110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3100" spc="-75" dirty="0">
                <a:solidFill>
                  <a:srgbClr val="FFFFFF"/>
                </a:solidFill>
                <a:latin typeface="Arial"/>
                <a:cs typeface="Arial"/>
              </a:rPr>
              <a:t>very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involved in</a:t>
            </a:r>
            <a:r>
              <a:rPr sz="3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65" dirty="0">
                <a:solidFill>
                  <a:srgbClr val="FFFFFF"/>
                </a:solidFill>
                <a:latin typeface="Arial"/>
                <a:cs typeface="Arial"/>
              </a:rPr>
              <a:t>agriculture.</a:t>
            </a:r>
            <a:endParaRPr sz="31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22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3100" spc="-125" dirty="0">
                <a:solidFill>
                  <a:srgbClr val="FFFFFF"/>
                </a:solidFill>
                <a:latin typeface="Arial"/>
                <a:cs typeface="Arial"/>
              </a:rPr>
              <a:t>chinampas 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(man-made floating </a:t>
            </a:r>
            <a:r>
              <a:rPr sz="3100" spc="-170" dirty="0">
                <a:solidFill>
                  <a:srgbClr val="FFFFFF"/>
                </a:solidFill>
                <a:latin typeface="Arial"/>
                <a:cs typeface="Arial"/>
              </a:rPr>
              <a:t>islands) 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100" spc="-65" dirty="0">
                <a:solidFill>
                  <a:srgbClr val="FFFFFF"/>
                </a:solidFill>
                <a:latin typeface="Arial"/>
                <a:cs typeface="Arial"/>
              </a:rPr>
              <a:t>grow </a:t>
            </a:r>
            <a:r>
              <a:rPr sz="3100" spc="-210" dirty="0">
                <a:solidFill>
                  <a:srgbClr val="FFFFFF"/>
                </a:solidFill>
                <a:latin typeface="Arial"/>
                <a:cs typeface="Arial"/>
              </a:rPr>
              <a:t>crops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100" spc="-130" dirty="0">
                <a:solidFill>
                  <a:srgbClr val="FFFFFF"/>
                </a:solidFill>
                <a:latin typeface="Arial"/>
                <a:cs typeface="Arial"/>
              </a:rPr>
              <a:t>vegetables, 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flowers, </a:t>
            </a:r>
            <a:r>
              <a:rPr sz="3100" spc="-310" dirty="0">
                <a:solidFill>
                  <a:srgbClr val="FFFFFF"/>
                </a:solidFill>
                <a:latin typeface="Arial"/>
                <a:cs typeface="Arial"/>
              </a:rPr>
              <a:t>grasses,  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100" spc="-75" dirty="0">
                <a:solidFill>
                  <a:srgbClr val="FFFFFF"/>
                </a:solidFill>
                <a:latin typeface="Arial"/>
                <a:cs typeface="Arial"/>
              </a:rPr>
              <a:t>medicinal</a:t>
            </a:r>
            <a:r>
              <a:rPr sz="31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90" dirty="0">
                <a:solidFill>
                  <a:srgbClr val="FFFFFF"/>
                </a:solidFill>
                <a:latin typeface="Arial"/>
                <a:cs typeface="Arial"/>
              </a:rPr>
              <a:t>plants</a:t>
            </a:r>
            <a:endParaRPr sz="3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8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3100" spc="-20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3100" spc="-45" dirty="0">
                <a:solidFill>
                  <a:srgbClr val="FFFFFF"/>
                </a:solidFill>
                <a:latin typeface="Arial"/>
                <a:cs typeface="Arial"/>
              </a:rPr>
              <a:t>hunted 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60" dirty="0">
                <a:solidFill>
                  <a:srgbClr val="FFFFFF"/>
                </a:solidFill>
                <a:latin typeface="Arial"/>
                <a:cs typeface="Arial"/>
              </a:rPr>
              <a:t>fished.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458" y="473202"/>
            <a:ext cx="7986521" cy="5394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50" dirty="0"/>
              <a:t>Women’s</a:t>
            </a:r>
            <a:r>
              <a:rPr sz="4400" spc="-305" dirty="0"/>
              <a:t> </a:t>
            </a:r>
            <a:r>
              <a:rPr sz="4400" spc="25" dirty="0"/>
              <a:t>Work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865629"/>
            <a:ext cx="7981950" cy="142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2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125" dirty="0">
                <a:solidFill>
                  <a:srgbClr val="FFFFFF"/>
                </a:solidFill>
                <a:latin typeface="Arial"/>
                <a:cs typeface="Arial"/>
              </a:rPr>
              <a:t>Aztec </a:t>
            </a:r>
            <a:r>
              <a:rPr sz="3100" spc="-90" dirty="0">
                <a:solidFill>
                  <a:srgbClr val="FFFFFF"/>
                </a:solidFill>
                <a:latin typeface="Arial"/>
                <a:cs typeface="Arial"/>
              </a:rPr>
              <a:t>women </a:t>
            </a:r>
            <a:r>
              <a:rPr sz="3100" spc="-150" dirty="0">
                <a:solidFill>
                  <a:srgbClr val="FFFFFF"/>
                </a:solidFill>
                <a:latin typeface="Arial"/>
                <a:cs typeface="Arial"/>
              </a:rPr>
              <a:t>spent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day </a:t>
            </a:r>
            <a:r>
              <a:rPr sz="3100" spc="20" dirty="0">
                <a:solidFill>
                  <a:srgbClr val="FFFFFF"/>
                </a:solidFill>
                <a:latin typeface="Arial"/>
                <a:cs typeface="Arial"/>
              </a:rPr>
              <a:t>taking </a:t>
            </a:r>
            <a:r>
              <a:rPr sz="3100" spc="-135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  the </a:t>
            </a:r>
            <a:r>
              <a:rPr sz="3100" spc="-110" dirty="0">
                <a:solidFill>
                  <a:srgbClr val="FFFFFF"/>
                </a:solidFill>
                <a:latin typeface="Arial"/>
                <a:cs typeface="Arial"/>
              </a:rPr>
              <a:t>children, cooking,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knitting, 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100" spc="-80" dirty="0">
                <a:solidFill>
                  <a:srgbClr val="FFFFFF"/>
                </a:solidFill>
                <a:latin typeface="Arial"/>
                <a:cs typeface="Arial"/>
              </a:rPr>
              <a:t>doing  </a:t>
            </a:r>
            <a:r>
              <a:rPr sz="3100" spc="-135" dirty="0">
                <a:solidFill>
                  <a:srgbClr val="FFFFFF"/>
                </a:solidFill>
                <a:latin typeface="Arial"/>
                <a:cs typeface="Arial"/>
              </a:rPr>
              <a:t>housework.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3581400"/>
            <a:ext cx="3872484" cy="2859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2600" y="2895600"/>
            <a:ext cx="255651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70" dirty="0"/>
              <a:t>Aztec</a:t>
            </a:r>
            <a:r>
              <a:rPr sz="4400" spc="-300" dirty="0"/>
              <a:t> </a:t>
            </a:r>
            <a:r>
              <a:rPr sz="4400" spc="-150" dirty="0"/>
              <a:t>Achievements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637029"/>
            <a:ext cx="7656195" cy="454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67005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70" dirty="0">
                <a:solidFill>
                  <a:srgbClr val="FFFFFF"/>
                </a:solidFill>
                <a:latin typeface="Arial"/>
                <a:cs typeface="Arial"/>
              </a:rPr>
              <a:t>Doctors </a:t>
            </a:r>
            <a:r>
              <a:rPr sz="3100" spc="-95" dirty="0">
                <a:solidFill>
                  <a:srgbClr val="FFFFFF"/>
                </a:solidFill>
                <a:latin typeface="Arial"/>
                <a:cs typeface="Arial"/>
              </a:rPr>
              <a:t>developed </a:t>
            </a:r>
            <a:r>
              <a:rPr sz="3100" spc="-215" dirty="0">
                <a:solidFill>
                  <a:srgbClr val="FFFFFF"/>
                </a:solidFill>
                <a:latin typeface="Arial"/>
                <a:cs typeface="Arial"/>
              </a:rPr>
              <a:t>1,000s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100" spc="-165" dirty="0">
                <a:solidFill>
                  <a:srgbClr val="FFFFFF"/>
                </a:solidFill>
                <a:latin typeface="Arial"/>
                <a:cs typeface="Arial"/>
              </a:rPr>
              <a:t>medicines 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from  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plants.</a:t>
            </a:r>
            <a:endParaRPr sz="3100">
              <a:latin typeface="Arial"/>
              <a:cs typeface="Arial"/>
            </a:endParaRPr>
          </a:p>
          <a:p>
            <a:pPr marL="355600" marR="573405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60" dirty="0">
                <a:solidFill>
                  <a:srgbClr val="FFFFFF"/>
                </a:solidFill>
                <a:latin typeface="Arial"/>
                <a:cs typeface="Arial"/>
              </a:rPr>
              <a:t>Astronomers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predicted </a:t>
            </a:r>
            <a:r>
              <a:rPr sz="3100" spc="-120" dirty="0">
                <a:solidFill>
                  <a:srgbClr val="FFFFFF"/>
                </a:solidFill>
                <a:latin typeface="Arial"/>
                <a:cs typeface="Arial"/>
              </a:rPr>
              <a:t>movements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 the  </a:t>
            </a:r>
            <a:r>
              <a:rPr sz="3100" spc="-125" dirty="0">
                <a:solidFill>
                  <a:srgbClr val="FFFFFF"/>
                </a:solidFill>
                <a:latin typeface="Arial"/>
                <a:cs typeface="Arial"/>
              </a:rPr>
              <a:t>planets; </a:t>
            </a:r>
            <a:r>
              <a:rPr sz="3100" spc="-170" dirty="0">
                <a:solidFill>
                  <a:srgbClr val="FFFFFF"/>
                </a:solidFill>
                <a:latin typeface="Arial"/>
                <a:cs typeface="Arial"/>
              </a:rPr>
              <a:t>designed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100" spc="-90" dirty="0">
                <a:solidFill>
                  <a:srgbClr val="FFFFFF"/>
                </a:solidFill>
                <a:latin typeface="Arial"/>
                <a:cs typeface="Arial"/>
              </a:rPr>
              <a:t>accurate</a:t>
            </a: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90" dirty="0">
                <a:solidFill>
                  <a:srgbClr val="FFFFFF"/>
                </a:solidFill>
                <a:latin typeface="Arial"/>
                <a:cs typeface="Arial"/>
              </a:rPr>
              <a:t>calendar!</a:t>
            </a:r>
            <a:endParaRPr sz="3100">
              <a:latin typeface="Arial"/>
              <a:cs typeface="Arial"/>
            </a:endParaRPr>
          </a:p>
          <a:p>
            <a:pPr marL="355600" marR="1637030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204" dirty="0">
                <a:solidFill>
                  <a:srgbClr val="FFFFFF"/>
                </a:solidFill>
                <a:latin typeface="Arial"/>
                <a:cs typeface="Arial"/>
              </a:rPr>
              <a:t>Priests </a:t>
            </a:r>
            <a:r>
              <a:rPr sz="3100" spc="35" dirty="0">
                <a:solidFill>
                  <a:srgbClr val="FFFFFF"/>
                </a:solidFill>
                <a:latin typeface="Arial"/>
                <a:cs typeface="Arial"/>
              </a:rPr>
              <a:t>kept </a:t>
            </a:r>
            <a:r>
              <a:rPr sz="3100" spc="-160" dirty="0">
                <a:solidFill>
                  <a:srgbClr val="FFFFFF"/>
                </a:solidFill>
                <a:latin typeface="Arial"/>
                <a:cs typeface="Arial"/>
              </a:rPr>
              <a:t>extensive </a:t>
            </a:r>
            <a:r>
              <a:rPr sz="3100" spc="-185" dirty="0">
                <a:solidFill>
                  <a:srgbClr val="FFFFFF"/>
                </a:solidFill>
                <a:latin typeface="Arial"/>
                <a:cs typeface="Arial"/>
              </a:rPr>
              <a:t>records </a:t>
            </a:r>
            <a:r>
              <a:rPr sz="3100" spc="-175" dirty="0">
                <a:solidFill>
                  <a:srgbClr val="FFFFFF"/>
                </a:solidFill>
                <a:latin typeface="Arial"/>
                <a:cs typeface="Arial"/>
              </a:rPr>
              <a:t>using  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hieroglyphics.</a:t>
            </a:r>
            <a:endParaRPr sz="31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75" dirty="0">
                <a:solidFill>
                  <a:srgbClr val="FFFFFF"/>
                </a:solidFill>
                <a:latin typeface="Arial"/>
                <a:cs typeface="Arial"/>
              </a:rPr>
              <a:t>Schooling </a:t>
            </a:r>
            <a:r>
              <a:rPr sz="3100" spc="165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3100" spc="-254" dirty="0">
                <a:solidFill>
                  <a:srgbClr val="FFFFFF"/>
                </a:solidFill>
                <a:latin typeface="Arial"/>
                <a:cs typeface="Arial"/>
              </a:rPr>
              <a:t>Boys </a:t>
            </a:r>
            <a:r>
              <a:rPr sz="3100" spc="-100" dirty="0">
                <a:solidFill>
                  <a:srgbClr val="FFFFFF"/>
                </a:solidFill>
                <a:latin typeface="Arial"/>
                <a:cs typeface="Arial"/>
              </a:rPr>
              <a:t>studied </a:t>
            </a:r>
            <a:r>
              <a:rPr sz="3100" spc="-65" dirty="0">
                <a:solidFill>
                  <a:srgbClr val="FFFFFF"/>
                </a:solidFill>
                <a:latin typeface="Arial"/>
                <a:cs typeface="Arial"/>
              </a:rPr>
              <a:t>either </a:t>
            </a:r>
            <a:r>
              <a:rPr sz="3100" spc="-80" dirty="0">
                <a:solidFill>
                  <a:srgbClr val="FFFFFF"/>
                </a:solidFill>
                <a:latin typeface="Arial"/>
                <a:cs typeface="Arial"/>
              </a:rPr>
              <a:t>religion </a:t>
            </a:r>
            <a:r>
              <a:rPr sz="3100" spc="-75" dirty="0">
                <a:solidFill>
                  <a:srgbClr val="FFFFFF"/>
                </a:solidFill>
                <a:latin typeface="Arial"/>
                <a:cs typeface="Arial"/>
              </a:rPr>
              <a:t>or  </a:t>
            </a:r>
            <a:r>
              <a:rPr sz="3100" spc="15" dirty="0">
                <a:solidFill>
                  <a:srgbClr val="FFFFFF"/>
                </a:solidFill>
                <a:latin typeface="Arial"/>
                <a:cs typeface="Arial"/>
              </a:rPr>
              <a:t>military </a:t>
            </a:r>
            <a:r>
              <a:rPr sz="3100" spc="-195" dirty="0">
                <a:solidFill>
                  <a:srgbClr val="FFFFFF"/>
                </a:solidFill>
                <a:latin typeface="Arial"/>
                <a:cs typeface="Arial"/>
              </a:rPr>
              <a:t>skills; </a:t>
            </a:r>
            <a:r>
              <a:rPr sz="3100" spc="-150" dirty="0">
                <a:solidFill>
                  <a:srgbClr val="FFFFFF"/>
                </a:solidFill>
                <a:latin typeface="Arial"/>
                <a:cs typeface="Arial"/>
              </a:rPr>
              <a:t>girls </a:t>
            </a:r>
            <a:r>
              <a:rPr sz="3100" spc="-90" dirty="0">
                <a:solidFill>
                  <a:srgbClr val="FFFFFF"/>
                </a:solidFill>
                <a:latin typeface="Arial"/>
                <a:cs typeface="Arial"/>
              </a:rPr>
              <a:t>learned </a:t>
            </a:r>
            <a:r>
              <a:rPr sz="3100" spc="-75" dirty="0">
                <a:solidFill>
                  <a:srgbClr val="FFFFFF"/>
                </a:solidFill>
                <a:latin typeface="Arial"/>
                <a:cs typeface="Arial"/>
              </a:rPr>
              <a:t>cloth </a:t>
            </a:r>
            <a:r>
              <a:rPr sz="3100" spc="-130" dirty="0">
                <a:solidFill>
                  <a:srgbClr val="FFFFFF"/>
                </a:solidFill>
                <a:latin typeface="Arial"/>
                <a:cs typeface="Arial"/>
              </a:rPr>
              <a:t>spinning </a:t>
            </a:r>
            <a:r>
              <a:rPr sz="3100" spc="-4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3100" spc="-110" dirty="0">
                <a:solidFill>
                  <a:srgbClr val="FFFFFF"/>
                </a:solidFill>
                <a:latin typeface="Arial"/>
                <a:cs typeface="Arial"/>
              </a:rPr>
              <a:t>cooking.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70" dirty="0"/>
              <a:t>Disciplining</a:t>
            </a:r>
            <a:r>
              <a:rPr sz="4400" spc="-265" dirty="0"/>
              <a:t> </a:t>
            </a:r>
            <a:r>
              <a:rPr sz="4400" spc="-114" dirty="0"/>
              <a:t>Children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65040" y="1866900"/>
            <a:ext cx="3738879" cy="288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9A0000"/>
              </a:buClr>
              <a:buSzPct val="74074"/>
              <a:buFont typeface="Arial"/>
              <a:buChar char="■"/>
              <a:tabLst>
                <a:tab pos="355600" algn="l"/>
              </a:tabLst>
            </a:pPr>
            <a:r>
              <a:rPr sz="2700" spc="-21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2700" spc="-130" dirty="0">
                <a:solidFill>
                  <a:srgbClr val="FFFFFF"/>
                </a:solidFill>
                <a:latin typeface="Arial"/>
                <a:cs typeface="Arial"/>
              </a:rPr>
              <a:t>punishments  </a:t>
            </a:r>
            <a:r>
              <a:rPr sz="2700" spc="-80" dirty="0">
                <a:solidFill>
                  <a:srgbClr val="FFFFFF"/>
                </a:solidFill>
                <a:latin typeface="Arial"/>
                <a:cs typeface="Arial"/>
              </a:rPr>
              <a:t>included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making </a:t>
            </a:r>
            <a:r>
              <a:rPr sz="2700" spc="-30" dirty="0">
                <a:solidFill>
                  <a:srgbClr val="FFFFFF"/>
                </a:solidFill>
                <a:latin typeface="Arial"/>
                <a:cs typeface="Arial"/>
              </a:rPr>
              <a:t>them  </a:t>
            </a:r>
            <a:r>
              <a:rPr sz="2700" spc="-75" dirty="0">
                <a:solidFill>
                  <a:srgbClr val="FFFFFF"/>
                </a:solidFill>
                <a:latin typeface="Arial"/>
                <a:cs typeface="Arial"/>
              </a:rPr>
              <a:t>inhale </a:t>
            </a:r>
            <a:r>
              <a:rPr sz="2700" spc="-150" dirty="0">
                <a:solidFill>
                  <a:srgbClr val="FFFFFF"/>
                </a:solidFill>
                <a:latin typeface="Arial"/>
                <a:cs typeface="Arial"/>
              </a:rPr>
              <a:t>smoke, </a:t>
            </a:r>
            <a:r>
              <a:rPr sz="2700" spc="-65" dirty="0">
                <a:solidFill>
                  <a:srgbClr val="FFFFFF"/>
                </a:solidFill>
                <a:latin typeface="Arial"/>
                <a:cs typeface="Arial"/>
              </a:rPr>
              <a:t>holding  </a:t>
            </a:r>
            <a:r>
              <a:rPr sz="2700" spc="-30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2700" spc="-85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fire </a:t>
            </a:r>
            <a:r>
              <a:rPr sz="2700" spc="-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700" spc="-90" dirty="0">
                <a:solidFill>
                  <a:srgbClr val="FFFFFF"/>
                </a:solidFill>
                <a:latin typeface="Arial"/>
                <a:cs typeface="Arial"/>
              </a:rPr>
              <a:t>which  </a:t>
            </a:r>
            <a:r>
              <a:rPr sz="2700" spc="-175" dirty="0">
                <a:solidFill>
                  <a:srgbClr val="FFFFFF"/>
                </a:solidFill>
                <a:latin typeface="Arial"/>
                <a:cs typeface="Arial"/>
              </a:rPr>
              <a:t>spicy </a:t>
            </a:r>
            <a:r>
              <a:rPr sz="2700" spc="-130" dirty="0">
                <a:solidFill>
                  <a:srgbClr val="FFFFFF"/>
                </a:solidFill>
                <a:latin typeface="Arial"/>
                <a:cs typeface="Arial"/>
              </a:rPr>
              <a:t>peppers </a:t>
            </a:r>
            <a:r>
              <a:rPr sz="2700" spc="-100" dirty="0">
                <a:solidFill>
                  <a:srgbClr val="FFFFFF"/>
                </a:solidFill>
                <a:latin typeface="Arial"/>
                <a:cs typeface="Arial"/>
              </a:rPr>
              <a:t>where  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thrown, </a:t>
            </a:r>
            <a:r>
              <a:rPr sz="2700" spc="-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7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Arial"/>
                <a:cs typeface="Arial"/>
              </a:rPr>
              <a:t>puncturing  </a:t>
            </a:r>
            <a:r>
              <a:rPr sz="2700" spc="-3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2700" spc="-130" dirty="0">
                <a:solidFill>
                  <a:srgbClr val="FFFFFF"/>
                </a:solidFill>
                <a:latin typeface="Arial"/>
                <a:cs typeface="Arial"/>
              </a:rPr>
              <a:t>skin </a:t>
            </a:r>
            <a:r>
              <a:rPr sz="2700" spc="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7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14" dirty="0">
                <a:solidFill>
                  <a:srgbClr val="FFFFFF"/>
                </a:solidFill>
                <a:latin typeface="Arial"/>
                <a:cs typeface="Arial"/>
              </a:rPr>
              <a:t>thorns!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2459" y="1828800"/>
            <a:ext cx="3801617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70" dirty="0"/>
              <a:t>Aztec</a:t>
            </a:r>
            <a:r>
              <a:rPr sz="4400" spc="-315" dirty="0"/>
              <a:t> </a:t>
            </a:r>
            <a:r>
              <a:rPr sz="4400" spc="-65" dirty="0"/>
              <a:t>Religion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967739" y="4160520"/>
            <a:ext cx="2199640" cy="0"/>
          </a:xfrm>
          <a:custGeom>
            <a:avLst/>
            <a:gdLst/>
            <a:ahLst/>
            <a:cxnLst/>
            <a:rect l="l" t="t" r="r" b="b"/>
            <a:pathLst>
              <a:path w="2199640">
                <a:moveTo>
                  <a:pt x="0" y="0"/>
                </a:moveTo>
                <a:lnTo>
                  <a:pt x="2199131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1871725"/>
            <a:ext cx="7976234" cy="274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32740" indent="-342900">
              <a:lnSpc>
                <a:spcPts val="335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80" dirty="0">
                <a:solidFill>
                  <a:srgbClr val="FFFFFF"/>
                </a:solidFill>
                <a:latin typeface="Arial"/>
                <a:cs typeface="Arial"/>
              </a:rPr>
              <a:t>Cities </a:t>
            </a:r>
            <a:r>
              <a:rPr sz="3100" spc="-110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3100" spc="-130" dirty="0">
                <a:solidFill>
                  <a:srgbClr val="FFFFFF"/>
                </a:solidFill>
                <a:latin typeface="Arial"/>
                <a:cs typeface="Arial"/>
              </a:rPr>
              <a:t>religious </a:t>
            </a:r>
            <a:r>
              <a:rPr sz="3100" spc="-195" dirty="0">
                <a:solidFill>
                  <a:srgbClr val="FFFFFF"/>
                </a:solidFill>
                <a:latin typeface="Arial"/>
                <a:cs typeface="Arial"/>
              </a:rPr>
              <a:t>centers; 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worshipped 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3100" spc="-220" dirty="0">
                <a:solidFill>
                  <a:srgbClr val="FFFFFF"/>
                </a:solidFill>
                <a:latin typeface="Arial"/>
                <a:cs typeface="Arial"/>
              </a:rPr>
              <a:t>gods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in pyramid-shaped</a:t>
            </a:r>
            <a:r>
              <a:rPr sz="31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30" dirty="0">
                <a:solidFill>
                  <a:srgbClr val="FFFFFF"/>
                </a:solidFill>
                <a:latin typeface="Arial"/>
                <a:cs typeface="Arial"/>
              </a:rPr>
              <a:t>temples.</a:t>
            </a:r>
            <a:endParaRPr sz="3100">
              <a:latin typeface="Arial"/>
              <a:cs typeface="Arial"/>
            </a:endParaRPr>
          </a:p>
          <a:p>
            <a:pPr marL="355600" marR="5080" indent="-342900">
              <a:lnSpc>
                <a:spcPts val="3350"/>
              </a:lnSpc>
              <a:spcBef>
                <a:spcPts val="740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60" dirty="0">
                <a:solidFill>
                  <a:srgbClr val="FFFFFF"/>
                </a:solidFill>
                <a:latin typeface="Arial"/>
                <a:cs typeface="Arial"/>
              </a:rPr>
              <a:t>Sacrifice </a:t>
            </a:r>
            <a:r>
              <a:rPr sz="3100" spc="-204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100" spc="15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3100" spc="55" dirty="0">
                <a:solidFill>
                  <a:srgbClr val="FFFFFF"/>
                </a:solidFill>
                <a:latin typeface="Arial"/>
                <a:cs typeface="Arial"/>
              </a:rPr>
              <a:t>part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31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30" dirty="0">
                <a:solidFill>
                  <a:srgbClr val="FFFFFF"/>
                </a:solidFill>
                <a:latin typeface="Arial"/>
                <a:cs typeface="Arial"/>
              </a:rPr>
              <a:t>religious  </a:t>
            </a:r>
            <a:r>
              <a:rPr sz="3100" spc="-185" dirty="0">
                <a:solidFill>
                  <a:srgbClr val="FFFFFF"/>
                </a:solidFill>
                <a:latin typeface="Arial"/>
                <a:cs typeface="Arial"/>
              </a:rPr>
              <a:t>ceremonies 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(meant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honor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1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70" dirty="0">
                <a:solidFill>
                  <a:srgbClr val="FFFFFF"/>
                </a:solidFill>
                <a:latin typeface="Arial"/>
                <a:cs typeface="Arial"/>
              </a:rPr>
              <a:t>gods).</a:t>
            </a:r>
            <a:endParaRPr sz="3100">
              <a:latin typeface="Arial"/>
              <a:cs typeface="Arial"/>
            </a:endParaRPr>
          </a:p>
          <a:p>
            <a:pPr marL="354965" marR="405765" indent="-342265">
              <a:lnSpc>
                <a:spcPts val="3370"/>
              </a:lnSpc>
              <a:spcBef>
                <a:spcPts val="700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b="1" spc="20" dirty="0">
                <a:solidFill>
                  <a:srgbClr val="FFFFFF"/>
                </a:solidFill>
                <a:latin typeface="Trebuchet MS"/>
                <a:cs typeface="Trebuchet MS"/>
              </a:rPr>
              <a:t>Polytheistic </a:t>
            </a:r>
            <a:r>
              <a:rPr sz="3100" spc="-90" dirty="0">
                <a:solidFill>
                  <a:srgbClr val="FFFFFF"/>
                </a:solidFill>
                <a:latin typeface="Arial"/>
                <a:cs typeface="Arial"/>
              </a:rPr>
              <a:t>(worshipped 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3100" spc="-180" dirty="0">
                <a:solidFill>
                  <a:srgbClr val="FFFFFF"/>
                </a:solidFill>
                <a:latin typeface="Arial"/>
                <a:cs typeface="Arial"/>
              </a:rPr>
              <a:t>gods):</a:t>
            </a:r>
            <a:r>
              <a:rPr sz="31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235" dirty="0">
                <a:solidFill>
                  <a:srgbClr val="FFFFFF"/>
                </a:solidFill>
                <a:latin typeface="Arial"/>
                <a:cs typeface="Arial"/>
              </a:rPr>
              <a:t>Sun,  </a:t>
            </a:r>
            <a:r>
              <a:rPr sz="3100" spc="-85" dirty="0">
                <a:solidFill>
                  <a:srgbClr val="FFFFFF"/>
                </a:solidFill>
                <a:latin typeface="Arial"/>
                <a:cs typeface="Arial"/>
              </a:rPr>
              <a:t>Death, 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Maize, </a:t>
            </a:r>
            <a:r>
              <a:rPr sz="3100" spc="-215" dirty="0">
                <a:solidFill>
                  <a:srgbClr val="FFFFFF"/>
                </a:solidFill>
                <a:latin typeface="Arial"/>
                <a:cs typeface="Arial"/>
              </a:rPr>
              <a:t>Rulers, </a:t>
            </a:r>
            <a:r>
              <a:rPr sz="3100" spc="-145" dirty="0">
                <a:solidFill>
                  <a:srgbClr val="FFFFFF"/>
                </a:solidFill>
                <a:latin typeface="Arial"/>
                <a:cs typeface="Arial"/>
              </a:rPr>
              <a:t>Rain,</a:t>
            </a: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etc.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4200" y="0"/>
            <a:ext cx="2209800" cy="1767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70" dirty="0"/>
              <a:t>Aztec</a:t>
            </a:r>
            <a:r>
              <a:rPr sz="4400" spc="-310" dirty="0"/>
              <a:t> </a:t>
            </a:r>
            <a:r>
              <a:rPr sz="4400" spc="-170" dirty="0"/>
              <a:t>Temple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229474" y="1828800"/>
            <a:ext cx="4533900" cy="327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700" spc="-2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1871980"/>
            <a:ext cx="3740150" cy="3500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920"/>
              </a:lnSpc>
              <a:buClr>
                <a:srgbClr val="9A0000"/>
              </a:buClr>
              <a:buSzPct val="74074"/>
              <a:buFont typeface="Arial"/>
              <a:buChar char="■"/>
              <a:tabLst>
                <a:tab pos="355600" algn="l"/>
              </a:tabLst>
            </a:pPr>
            <a:r>
              <a:rPr sz="2700" spc="-114" dirty="0">
                <a:solidFill>
                  <a:srgbClr val="FFFFFF"/>
                </a:solidFill>
                <a:latin typeface="Arial"/>
                <a:cs typeface="Arial"/>
              </a:rPr>
              <a:t>Instead 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-35" dirty="0">
                <a:solidFill>
                  <a:srgbClr val="FFFFFF"/>
                </a:solidFill>
                <a:latin typeface="Arial"/>
                <a:cs typeface="Arial"/>
              </a:rPr>
              <a:t>tearing</a:t>
            </a:r>
            <a:r>
              <a:rPr sz="27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5" dirty="0">
                <a:solidFill>
                  <a:srgbClr val="FFFFFF"/>
                </a:solidFill>
                <a:latin typeface="Arial"/>
                <a:cs typeface="Arial"/>
              </a:rPr>
              <a:t>down  </a:t>
            </a:r>
            <a:r>
              <a:rPr sz="2700" spc="-50" dirty="0">
                <a:solidFill>
                  <a:srgbClr val="FFFFFF"/>
                </a:solidFill>
                <a:latin typeface="Arial"/>
                <a:cs typeface="Arial"/>
              </a:rPr>
              <a:t>old </a:t>
            </a:r>
            <a:r>
              <a:rPr sz="2700" spc="-114" dirty="0">
                <a:solidFill>
                  <a:srgbClr val="FFFFFF"/>
                </a:solidFill>
                <a:latin typeface="Arial"/>
                <a:cs typeface="Arial"/>
              </a:rPr>
              <a:t>temples, Aztec  </a:t>
            </a:r>
            <a:r>
              <a:rPr sz="2700" spc="-30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2700" spc="-100" dirty="0">
                <a:solidFill>
                  <a:srgbClr val="FFFFFF"/>
                </a:solidFill>
                <a:latin typeface="Arial"/>
                <a:cs typeface="Arial"/>
              </a:rPr>
              <a:t>just </a:t>
            </a:r>
            <a:r>
              <a:rPr sz="2700" spc="-65" dirty="0">
                <a:solidFill>
                  <a:srgbClr val="FFFFFF"/>
                </a:solidFill>
                <a:latin typeface="Arial"/>
                <a:cs typeface="Arial"/>
              </a:rPr>
              <a:t>keep </a:t>
            </a:r>
            <a:r>
              <a:rPr sz="2700" spc="-40" dirty="0">
                <a:solidFill>
                  <a:srgbClr val="FFFFFF"/>
                </a:solidFill>
                <a:latin typeface="Arial"/>
                <a:cs typeface="Arial"/>
              </a:rPr>
              <a:t>adding  </a:t>
            </a:r>
            <a:r>
              <a:rPr sz="2700" spc="-165" dirty="0">
                <a:solidFill>
                  <a:srgbClr val="FFFFFF"/>
                </a:solidFill>
                <a:latin typeface="Arial"/>
                <a:cs typeface="Arial"/>
              </a:rPr>
              <a:t>levels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700" spc="-120" dirty="0">
                <a:solidFill>
                  <a:srgbClr val="FFFFFF"/>
                </a:solidFill>
                <a:latin typeface="Arial"/>
                <a:cs typeface="Arial"/>
              </a:rPr>
              <a:t>existing  </a:t>
            </a:r>
            <a:r>
              <a:rPr sz="2700" spc="-155" dirty="0">
                <a:solidFill>
                  <a:srgbClr val="FFFFFF"/>
                </a:solidFill>
                <a:latin typeface="Arial"/>
                <a:cs typeface="Arial"/>
              </a:rPr>
              <a:t>one.</a:t>
            </a:r>
            <a:endParaRPr sz="2700">
              <a:latin typeface="Arial"/>
              <a:cs typeface="Arial"/>
            </a:endParaRPr>
          </a:p>
          <a:p>
            <a:pPr marL="355600" marR="160020" indent="-342900">
              <a:lnSpc>
                <a:spcPts val="2920"/>
              </a:lnSpc>
              <a:spcBef>
                <a:spcPts val="640"/>
              </a:spcBef>
              <a:buClr>
                <a:srgbClr val="9A0000"/>
              </a:buClr>
              <a:buSzPct val="74074"/>
              <a:buFont typeface="Arial"/>
              <a:buChar char="■"/>
              <a:tabLst>
                <a:tab pos="355600" algn="l"/>
              </a:tabLst>
            </a:pPr>
            <a:r>
              <a:rPr sz="2700" spc="-23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700" spc="-14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700" spc="-18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2700" spc="-85" dirty="0">
                <a:solidFill>
                  <a:srgbClr val="FFFFFF"/>
                </a:solidFill>
                <a:latin typeface="Arial"/>
                <a:cs typeface="Arial"/>
              </a:rPr>
              <a:t>over  </a:t>
            </a:r>
            <a:r>
              <a:rPr sz="2700" spc="-12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7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20" dirty="0">
                <a:solidFill>
                  <a:srgbClr val="FFFFFF"/>
                </a:solidFill>
                <a:latin typeface="Arial"/>
                <a:cs typeface="Arial"/>
              </a:rPr>
              <a:t>times!</a:t>
            </a:r>
            <a:endParaRPr sz="2700">
              <a:latin typeface="Arial"/>
              <a:cs typeface="Arial"/>
            </a:endParaRPr>
          </a:p>
          <a:p>
            <a:pPr marL="355600" marR="114935" indent="-342900">
              <a:lnSpc>
                <a:spcPts val="2920"/>
              </a:lnSpc>
              <a:spcBef>
                <a:spcPts val="640"/>
              </a:spcBef>
              <a:buClr>
                <a:srgbClr val="9A0000"/>
              </a:buClr>
              <a:buSzPct val="74074"/>
              <a:buFont typeface="Arial"/>
              <a:buChar char="■"/>
              <a:tabLst>
                <a:tab pos="355600" algn="l"/>
              </a:tabLst>
            </a:pPr>
            <a:r>
              <a:rPr sz="2700" spc="-229" dirty="0">
                <a:solidFill>
                  <a:srgbClr val="FFFFFF"/>
                </a:solidFill>
                <a:latin typeface="Arial"/>
                <a:cs typeface="Arial"/>
              </a:rPr>
              <a:t>Rooms </a:t>
            </a:r>
            <a:r>
              <a:rPr sz="2700" spc="-3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700" spc="-114" dirty="0">
                <a:solidFill>
                  <a:srgbClr val="FFFFFF"/>
                </a:solidFill>
                <a:latin typeface="Arial"/>
                <a:cs typeface="Arial"/>
              </a:rPr>
              <a:t>sacrificing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ar  </a:t>
            </a:r>
            <a:r>
              <a:rPr sz="2700" spc="8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7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top.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97679" y="1828800"/>
            <a:ext cx="446532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90" dirty="0"/>
              <a:t>Religious</a:t>
            </a:r>
            <a:r>
              <a:rPr sz="4400" spc="-300" dirty="0"/>
              <a:t> </a:t>
            </a:r>
            <a:r>
              <a:rPr sz="4400" spc="-180" dirty="0"/>
              <a:t>Ceremonies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871980"/>
            <a:ext cx="7846059" cy="2758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2384" indent="-342900">
              <a:lnSpc>
                <a:spcPts val="2920"/>
              </a:lnSpc>
              <a:buClr>
                <a:srgbClr val="9A0000"/>
              </a:buClr>
              <a:buSzPct val="74074"/>
              <a:buFont typeface="Arial"/>
              <a:buChar char="■"/>
              <a:tabLst>
                <a:tab pos="355600" algn="l"/>
              </a:tabLst>
            </a:pPr>
            <a:r>
              <a:rPr sz="2700" spc="-19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bath </a:t>
            </a:r>
            <a:r>
              <a:rPr sz="2700" spc="-18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700" spc="-5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700" spc="10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2700" spc="45" dirty="0">
                <a:solidFill>
                  <a:srgbClr val="FFFFFF"/>
                </a:solidFill>
                <a:latin typeface="Arial"/>
                <a:cs typeface="Arial"/>
              </a:rPr>
              <a:t>part 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daily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life--not  </a:t>
            </a:r>
            <a:r>
              <a:rPr sz="2700" spc="-75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700" spc="-120" dirty="0">
                <a:solidFill>
                  <a:srgbClr val="FFFFFF"/>
                </a:solidFill>
                <a:latin typeface="Arial"/>
                <a:cs typeface="Arial"/>
              </a:rPr>
              <a:t>cleaned, </a:t>
            </a:r>
            <a:r>
              <a:rPr sz="2700" spc="45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2700" spc="-175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700" spc="-105" dirty="0">
                <a:solidFill>
                  <a:srgbClr val="FFFFFF"/>
                </a:solidFill>
                <a:latin typeface="Arial"/>
                <a:cs typeface="Arial"/>
              </a:rPr>
              <a:t>religiously</a:t>
            </a:r>
            <a:r>
              <a:rPr sz="27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purified.</a:t>
            </a:r>
            <a:endParaRPr sz="2700">
              <a:latin typeface="Arial"/>
              <a:cs typeface="Arial"/>
            </a:endParaRPr>
          </a:p>
          <a:p>
            <a:pPr marL="355600" marR="523875" indent="-342900">
              <a:lnSpc>
                <a:spcPts val="2920"/>
              </a:lnSpc>
              <a:spcBef>
                <a:spcPts val="640"/>
              </a:spcBef>
              <a:buClr>
                <a:srgbClr val="9A0000"/>
              </a:buClr>
              <a:buSzPct val="74074"/>
              <a:buFont typeface="Arial"/>
              <a:buChar char="■"/>
              <a:tabLst>
                <a:tab pos="355600" algn="l"/>
              </a:tabLst>
            </a:pPr>
            <a:r>
              <a:rPr sz="2700" spc="-16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700" spc="-195" dirty="0">
                <a:solidFill>
                  <a:srgbClr val="FFFFFF"/>
                </a:solidFill>
                <a:latin typeface="Arial"/>
                <a:cs typeface="Arial"/>
              </a:rPr>
              <a:t>homes </a:t>
            </a:r>
            <a:r>
              <a:rPr sz="2700" spc="-40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700" spc="-114" dirty="0">
                <a:solidFill>
                  <a:srgbClr val="FFFFFF"/>
                </a:solidFill>
                <a:latin typeface="Arial"/>
                <a:cs typeface="Arial"/>
              </a:rPr>
              <a:t>steam </a:t>
            </a:r>
            <a:r>
              <a:rPr sz="2700" spc="-65" dirty="0">
                <a:solidFill>
                  <a:srgbClr val="FFFFFF"/>
                </a:solidFill>
                <a:latin typeface="Arial"/>
                <a:cs typeface="Arial"/>
              </a:rPr>
              <a:t>room </a:t>
            </a:r>
            <a:r>
              <a:rPr sz="2700" spc="-35" dirty="0">
                <a:solidFill>
                  <a:srgbClr val="FFFFFF"/>
                </a:solidFill>
                <a:latin typeface="Arial"/>
                <a:cs typeface="Arial"/>
              </a:rPr>
              <a:t>attached </a:t>
            </a:r>
            <a:r>
              <a:rPr sz="2700" spc="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700" spc="-40" dirty="0">
                <a:solidFill>
                  <a:srgbClr val="FFFFFF"/>
                </a:solidFill>
                <a:latin typeface="Arial"/>
                <a:cs typeface="Arial"/>
              </a:rPr>
              <a:t>living  </a:t>
            </a:r>
            <a:r>
              <a:rPr sz="2700" spc="-90" dirty="0">
                <a:solidFill>
                  <a:srgbClr val="FFFFFF"/>
                </a:solidFill>
                <a:latin typeface="Arial"/>
                <a:cs typeface="Arial"/>
              </a:rPr>
              <a:t>quarters.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Clr>
                <a:srgbClr val="9A0000"/>
              </a:buClr>
              <a:buSzPct val="74074"/>
              <a:buFont typeface="Arial"/>
              <a:buChar char="■"/>
              <a:tabLst>
                <a:tab pos="355600" algn="l"/>
              </a:tabLst>
            </a:pPr>
            <a:r>
              <a:rPr sz="2700" spc="-6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700" spc="-114" dirty="0">
                <a:solidFill>
                  <a:srgbClr val="FFFFFF"/>
                </a:solidFill>
                <a:latin typeface="Arial"/>
                <a:cs typeface="Arial"/>
              </a:rPr>
              <a:t>religious </a:t>
            </a:r>
            <a:r>
              <a:rPr sz="2700" spc="-165" dirty="0">
                <a:solidFill>
                  <a:srgbClr val="FFFFFF"/>
                </a:solidFill>
                <a:latin typeface="Arial"/>
                <a:cs typeface="Arial"/>
              </a:rPr>
              <a:t>ceremonies </a:t>
            </a:r>
            <a:r>
              <a:rPr sz="2700" spc="-80" dirty="0">
                <a:solidFill>
                  <a:srgbClr val="FFFFFF"/>
                </a:solidFill>
                <a:latin typeface="Arial"/>
                <a:cs typeface="Arial"/>
              </a:rPr>
              <a:t>included </a:t>
            </a:r>
            <a:r>
              <a:rPr sz="2700" spc="-45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27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80" dirty="0">
                <a:solidFill>
                  <a:srgbClr val="FFFFFF"/>
                </a:solidFill>
                <a:latin typeface="Arial"/>
                <a:cs typeface="Arial"/>
              </a:rPr>
              <a:t>sacrifices.</a:t>
            </a:r>
            <a:endParaRPr sz="27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70"/>
              </a:spcBef>
              <a:buClr>
                <a:srgbClr val="65659A"/>
              </a:buClr>
              <a:buSzPct val="63636"/>
              <a:buFont typeface="Arial"/>
              <a:buChar char="■"/>
              <a:tabLst>
                <a:tab pos="755650" algn="l"/>
              </a:tabLst>
            </a:pPr>
            <a:r>
              <a:rPr sz="2200" spc="-75" dirty="0">
                <a:solidFill>
                  <a:srgbClr val="FFFFFF"/>
                </a:solidFill>
                <a:latin typeface="Arial"/>
                <a:cs typeface="Arial"/>
              </a:rPr>
              <a:t>usually </a:t>
            </a:r>
            <a:r>
              <a:rPr sz="2200" spc="-70" dirty="0">
                <a:solidFill>
                  <a:srgbClr val="FFFFFF"/>
                </a:solidFill>
                <a:latin typeface="Arial"/>
                <a:cs typeface="Arial"/>
              </a:rPr>
              <a:t>children 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200" spc="-135" dirty="0">
                <a:solidFill>
                  <a:srgbClr val="FFFFFF"/>
                </a:solidFill>
                <a:latin typeface="Arial"/>
                <a:cs typeface="Arial"/>
              </a:rPr>
              <a:t>prisoners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war</a:t>
            </a:r>
            <a:endParaRPr sz="22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65"/>
              </a:spcBef>
              <a:buClr>
                <a:srgbClr val="65659A"/>
              </a:buClr>
              <a:buSzPct val="63636"/>
              <a:buFont typeface="Arial"/>
              <a:buChar char="■"/>
              <a:tabLst>
                <a:tab pos="75565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felt 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human </a:t>
            </a:r>
            <a:r>
              <a:rPr sz="2200" spc="-95" dirty="0">
                <a:solidFill>
                  <a:srgbClr val="FFFFFF"/>
                </a:solidFill>
                <a:latin typeface="Arial"/>
                <a:cs typeface="Arial"/>
              </a:rPr>
              <a:t>hearts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strengthened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2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60" dirty="0">
                <a:solidFill>
                  <a:srgbClr val="FFFFFF"/>
                </a:solidFill>
                <a:latin typeface="Arial"/>
                <a:cs typeface="Arial"/>
              </a:rPr>
              <a:t>gods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533399"/>
            <a:ext cx="6640830" cy="5561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33805">
              <a:lnSpc>
                <a:spcPct val="100000"/>
              </a:lnSpc>
            </a:pPr>
            <a:r>
              <a:rPr sz="4400" spc="-170" dirty="0"/>
              <a:t>Aztec </a:t>
            </a:r>
            <a:r>
              <a:rPr sz="4400" spc="-40" dirty="0"/>
              <a:t>&amp; </a:t>
            </a:r>
            <a:r>
              <a:rPr sz="4400" spc="-65" dirty="0"/>
              <a:t>Incan</a:t>
            </a:r>
            <a:r>
              <a:rPr sz="4400" spc="-535" dirty="0"/>
              <a:t> </a:t>
            </a:r>
            <a:r>
              <a:rPr sz="4400" spc="-120" dirty="0"/>
              <a:t>Empires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914400" y="1802129"/>
            <a:ext cx="7391400" cy="5055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99390"/>
            <a:ext cx="7622540" cy="127698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745"/>
              </a:spcBef>
            </a:pP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Aztec human sacrifice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was on a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greater  scale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anywhere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or any time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in  human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history.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70" dirty="0"/>
              <a:t>Be </a:t>
            </a:r>
            <a:r>
              <a:rPr sz="4400" spc="-175" dirty="0"/>
              <a:t>the </a:t>
            </a:r>
            <a:r>
              <a:rPr sz="4400" spc="-155" dirty="0"/>
              <a:t>Thing:</a:t>
            </a:r>
            <a:r>
              <a:rPr sz="4400" spc="-484" dirty="0"/>
              <a:t> </a:t>
            </a:r>
            <a:r>
              <a:rPr sz="4400" dirty="0"/>
              <a:t>Chinampas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08329" y="1863343"/>
            <a:ext cx="7927340" cy="3334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410" marR="5080" indent="-342900">
              <a:lnSpc>
                <a:spcPts val="2780"/>
              </a:lnSpc>
              <a:buClr>
                <a:srgbClr val="9A0000"/>
              </a:buClr>
              <a:buSzPct val="74137"/>
              <a:buFont typeface="Arial"/>
              <a:buChar char="•"/>
              <a:tabLst>
                <a:tab pos="359410" algn="l"/>
              </a:tabLst>
            </a:pPr>
            <a:r>
              <a:rPr sz="2900" spc="-120" dirty="0"/>
              <a:t>I </a:t>
            </a:r>
            <a:r>
              <a:rPr sz="2900" dirty="0"/>
              <a:t>am </a:t>
            </a:r>
            <a:r>
              <a:rPr sz="2900" spc="-10" dirty="0"/>
              <a:t>a </a:t>
            </a:r>
            <a:r>
              <a:rPr sz="2900" spc="-60" dirty="0"/>
              <a:t>chinampa </a:t>
            </a:r>
            <a:r>
              <a:rPr sz="2900" spc="-45" dirty="0"/>
              <a:t>of </a:t>
            </a:r>
            <a:r>
              <a:rPr sz="2900" spc="-50" dirty="0"/>
              <a:t>the </a:t>
            </a:r>
            <a:r>
              <a:rPr sz="2900" spc="-120" dirty="0"/>
              <a:t>Aztec </a:t>
            </a:r>
            <a:r>
              <a:rPr sz="2900" spc="-60" dirty="0"/>
              <a:t>civilization. </a:t>
            </a:r>
            <a:r>
              <a:rPr sz="2900" spc="-135" dirty="0"/>
              <a:t>Every  </a:t>
            </a:r>
            <a:r>
              <a:rPr sz="2900" spc="-30" dirty="0"/>
              <a:t>day </a:t>
            </a:r>
            <a:r>
              <a:rPr sz="2900" spc="-120" dirty="0"/>
              <a:t>I </a:t>
            </a:r>
            <a:r>
              <a:rPr sz="2900" spc="15" dirty="0"/>
              <a:t>float </a:t>
            </a:r>
            <a:r>
              <a:rPr sz="2900" spc="-120" dirty="0"/>
              <a:t>on </a:t>
            </a:r>
            <a:r>
              <a:rPr sz="2900" spc="-10" dirty="0"/>
              <a:t>a </a:t>
            </a:r>
            <a:r>
              <a:rPr sz="2900" spc="-30" dirty="0"/>
              <a:t>lake </a:t>
            </a:r>
            <a:r>
              <a:rPr sz="2900" spc="-40" dirty="0"/>
              <a:t>and </a:t>
            </a:r>
            <a:r>
              <a:rPr sz="2900" spc="-70" dirty="0"/>
              <a:t>keep </a:t>
            </a:r>
            <a:r>
              <a:rPr sz="2900" spc="-50" dirty="0"/>
              <a:t>the </a:t>
            </a:r>
            <a:r>
              <a:rPr sz="2900" spc="-45" dirty="0"/>
              <a:t>city </a:t>
            </a:r>
            <a:r>
              <a:rPr sz="2900" spc="-105" dirty="0"/>
              <a:t>whole. </a:t>
            </a:r>
            <a:r>
              <a:rPr sz="2900" spc="-120" dirty="0"/>
              <a:t>I  </a:t>
            </a:r>
            <a:r>
              <a:rPr sz="2900" spc="-40" dirty="0"/>
              <a:t>hate </a:t>
            </a:r>
            <a:r>
              <a:rPr sz="2900" spc="-100" dirty="0"/>
              <a:t>staying </a:t>
            </a:r>
            <a:r>
              <a:rPr sz="2900" spc="-55" dirty="0"/>
              <a:t>in </a:t>
            </a:r>
            <a:r>
              <a:rPr sz="2900" spc="-100" dirty="0"/>
              <a:t>place </a:t>
            </a:r>
            <a:r>
              <a:rPr sz="2900" spc="-70" dirty="0"/>
              <a:t>while </a:t>
            </a:r>
            <a:r>
              <a:rPr sz="2900" spc="-120" dirty="0"/>
              <a:t>I </a:t>
            </a:r>
            <a:r>
              <a:rPr sz="2900" spc="-20" dirty="0"/>
              <a:t>let </a:t>
            </a:r>
            <a:r>
              <a:rPr sz="2900" spc="-85" dirty="0"/>
              <a:t>plants </a:t>
            </a:r>
            <a:r>
              <a:rPr sz="2900" spc="-60" dirty="0"/>
              <a:t>grow  </a:t>
            </a:r>
            <a:r>
              <a:rPr sz="2900" spc="-40" dirty="0"/>
              <a:t>through </a:t>
            </a:r>
            <a:r>
              <a:rPr sz="2900" spc="-30" dirty="0"/>
              <a:t>my </a:t>
            </a:r>
            <a:r>
              <a:rPr sz="2900" spc="-130" dirty="0"/>
              <a:t>face. </a:t>
            </a:r>
            <a:r>
              <a:rPr sz="2900" spc="-150" dirty="0"/>
              <a:t>Farmers </a:t>
            </a:r>
            <a:r>
              <a:rPr sz="2900" spc="-155" dirty="0"/>
              <a:t>come </a:t>
            </a:r>
            <a:r>
              <a:rPr sz="2900" spc="25" dirty="0"/>
              <a:t>to </a:t>
            </a:r>
            <a:r>
              <a:rPr sz="2900" spc="-105" dirty="0"/>
              <a:t>harvest </a:t>
            </a:r>
            <a:r>
              <a:rPr sz="2900" spc="-195" dirty="0"/>
              <a:t>crops,  </a:t>
            </a:r>
            <a:r>
              <a:rPr sz="2900" spc="-80" dirty="0"/>
              <a:t>only </a:t>
            </a:r>
            <a:r>
              <a:rPr sz="2900" spc="-30" dirty="0"/>
              <a:t>for </a:t>
            </a:r>
            <a:r>
              <a:rPr sz="2900" spc="-105" dirty="0"/>
              <a:t>me </a:t>
            </a:r>
            <a:r>
              <a:rPr sz="2900" spc="25" dirty="0"/>
              <a:t>to </a:t>
            </a:r>
            <a:r>
              <a:rPr sz="2900" spc="-100" dirty="0"/>
              <a:t>feel </a:t>
            </a:r>
            <a:r>
              <a:rPr sz="2900" spc="-50" dirty="0"/>
              <a:t>the </a:t>
            </a:r>
            <a:r>
              <a:rPr sz="2900" spc="-10" dirty="0"/>
              <a:t>painful </a:t>
            </a:r>
            <a:r>
              <a:rPr sz="2900" spc="-125" dirty="0"/>
              <a:t>sting </a:t>
            </a:r>
            <a:r>
              <a:rPr sz="2900" spc="-45" dirty="0"/>
              <a:t>of </a:t>
            </a:r>
            <a:r>
              <a:rPr sz="2900" spc="-60" dirty="0"/>
              <a:t>having  </a:t>
            </a:r>
            <a:r>
              <a:rPr sz="2900" spc="-85" dirty="0"/>
              <a:t>plants </a:t>
            </a:r>
            <a:r>
              <a:rPr sz="2900" spc="-35" dirty="0"/>
              <a:t>ripped </a:t>
            </a:r>
            <a:r>
              <a:rPr sz="2900" spc="-20" dirty="0"/>
              <a:t>off </a:t>
            </a:r>
            <a:r>
              <a:rPr sz="2900" spc="-45" dirty="0"/>
              <a:t>of </a:t>
            </a:r>
            <a:r>
              <a:rPr sz="2900" spc="-130" dirty="0"/>
              <a:t>me. </a:t>
            </a:r>
            <a:r>
              <a:rPr sz="2900" spc="-135" dirty="0"/>
              <a:t>Every </a:t>
            </a:r>
            <a:r>
              <a:rPr sz="2900" spc="-10" dirty="0"/>
              <a:t>time </a:t>
            </a:r>
            <a:r>
              <a:rPr sz="2900" spc="-195" dirty="0"/>
              <a:t>someone </a:t>
            </a:r>
            <a:r>
              <a:rPr sz="2900" spc="-240" dirty="0"/>
              <a:t>steps  </a:t>
            </a:r>
            <a:r>
              <a:rPr sz="2900" spc="-120" dirty="0"/>
              <a:t>on </a:t>
            </a:r>
            <a:r>
              <a:rPr sz="2900" spc="-130" dirty="0"/>
              <a:t>me, </a:t>
            </a:r>
            <a:r>
              <a:rPr sz="2900" spc="-120" dirty="0"/>
              <a:t>I </a:t>
            </a:r>
            <a:r>
              <a:rPr sz="2900" spc="-100" dirty="0"/>
              <a:t>feel </a:t>
            </a:r>
            <a:r>
              <a:rPr sz="2900" spc="-300" dirty="0"/>
              <a:t>as </a:t>
            </a:r>
            <a:r>
              <a:rPr sz="2900" spc="15" dirty="0"/>
              <a:t>if </a:t>
            </a:r>
            <a:r>
              <a:rPr sz="2900" spc="-120" dirty="0"/>
              <a:t>I </a:t>
            </a:r>
            <a:r>
              <a:rPr sz="2900" dirty="0"/>
              <a:t>will </a:t>
            </a:r>
            <a:r>
              <a:rPr sz="2900" spc="-150" dirty="0"/>
              <a:t>sink. </a:t>
            </a:r>
            <a:r>
              <a:rPr sz="2900" spc="-250" dirty="0"/>
              <a:t>This </a:t>
            </a:r>
            <a:r>
              <a:rPr sz="2900" spc="-300" dirty="0"/>
              <a:t>is </a:t>
            </a:r>
            <a:r>
              <a:rPr sz="2900" spc="-60" dirty="0"/>
              <a:t>another </a:t>
            </a:r>
            <a:r>
              <a:rPr sz="2900" spc="-25" dirty="0"/>
              <a:t>pain  </a:t>
            </a:r>
            <a:r>
              <a:rPr sz="2900" spc="60" dirty="0"/>
              <a:t>that </a:t>
            </a:r>
            <a:r>
              <a:rPr sz="2900" spc="-120" dirty="0"/>
              <a:t>I </a:t>
            </a:r>
            <a:r>
              <a:rPr sz="2900" spc="-100" dirty="0"/>
              <a:t>must</a:t>
            </a:r>
            <a:r>
              <a:rPr sz="2900" spc="-265" dirty="0"/>
              <a:t> </a:t>
            </a:r>
            <a:r>
              <a:rPr sz="2900" spc="-130" dirty="0"/>
              <a:t>face.</a:t>
            </a:r>
            <a:endParaRPr sz="2900" dirty="0"/>
          </a:p>
          <a:p>
            <a:pPr marL="3810">
              <a:lnSpc>
                <a:spcPct val="100000"/>
              </a:lnSpc>
              <a:spcBef>
                <a:spcPts val="47"/>
              </a:spcBef>
              <a:buClr>
                <a:srgbClr val="9A0000"/>
              </a:buClr>
            </a:pP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70" dirty="0"/>
              <a:t>Be </a:t>
            </a:r>
            <a:r>
              <a:rPr sz="4400" spc="-175" dirty="0"/>
              <a:t>the </a:t>
            </a:r>
            <a:r>
              <a:rPr sz="4400" spc="-155" dirty="0"/>
              <a:t>Thing: </a:t>
            </a:r>
            <a:r>
              <a:rPr sz="4400" spc="-190" dirty="0"/>
              <a:t>Priest’s</a:t>
            </a:r>
            <a:r>
              <a:rPr sz="4400" spc="-570" dirty="0"/>
              <a:t> </a:t>
            </a:r>
            <a:r>
              <a:rPr sz="4400" spc="140" dirty="0"/>
              <a:t>Hat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864359"/>
            <a:ext cx="7970520" cy="3815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00"/>
              </a:lnSpc>
              <a:buClr>
                <a:srgbClr val="9A0000"/>
              </a:buClr>
              <a:buSzPct val="75000"/>
              <a:buFont typeface="Arial"/>
              <a:buChar char="•"/>
              <a:tabLst>
                <a:tab pos="355600" algn="l"/>
              </a:tabLst>
            </a:pP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hat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head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highest 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priest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 the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Aztec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race.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Pretty 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much every 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week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600" spc="-170" dirty="0">
                <a:solidFill>
                  <a:srgbClr val="FFFFFF"/>
                </a:solidFill>
                <a:latin typeface="Arial"/>
                <a:cs typeface="Arial"/>
              </a:rPr>
              <a:t>witness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sacrificing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little 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innocent children,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animals, 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prisoners.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hate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dreadful </a:t>
            </a:r>
            <a:r>
              <a:rPr sz="2600" spc="-210" dirty="0">
                <a:solidFill>
                  <a:srgbClr val="FFFFFF"/>
                </a:solidFill>
                <a:latin typeface="Arial"/>
                <a:cs typeface="Arial"/>
              </a:rPr>
              <a:t>screams, </a:t>
            </a:r>
            <a:r>
              <a:rPr sz="2600" spc="-195" dirty="0">
                <a:solidFill>
                  <a:srgbClr val="FFFFFF"/>
                </a:solidFill>
                <a:latin typeface="Arial"/>
                <a:cs typeface="Arial"/>
              </a:rPr>
              <a:t>cries, 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pleas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sacrifices.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then, </a:t>
            </a:r>
            <a:r>
              <a:rPr sz="2600" spc="-180" dirty="0">
                <a:solidFill>
                  <a:srgbClr val="FFFFFF"/>
                </a:solidFill>
                <a:latin typeface="Arial"/>
                <a:cs typeface="Arial"/>
              </a:rPr>
              <a:t>eeeeeKKK!!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600" spc="-305" dirty="0">
                <a:solidFill>
                  <a:srgbClr val="FFFFFF"/>
                </a:solidFill>
                <a:latin typeface="Arial"/>
                <a:cs typeface="Arial"/>
              </a:rPr>
              <a:t>see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cherry 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red organ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my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owner’s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hand,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rapidly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dripping 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blood.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that,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hear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thumpity-thump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the  </a:t>
            </a:r>
            <a:r>
              <a:rPr sz="2600" spc="-165" dirty="0">
                <a:solidFill>
                  <a:srgbClr val="FFFFFF"/>
                </a:solidFill>
                <a:latin typeface="Arial"/>
                <a:cs typeface="Arial"/>
              </a:rPr>
              <a:t>sacrifice’s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head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rolling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narrow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stair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step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 the 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enormous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temple.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myself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filled 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grief.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think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am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going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perch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myself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the 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women </a:t>
            </a:r>
            <a:r>
              <a:rPr sz="2600" spc="5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195" dirty="0">
                <a:solidFill>
                  <a:srgbClr val="FFFFFF"/>
                </a:solidFill>
                <a:latin typeface="Arial"/>
                <a:cs typeface="Arial"/>
              </a:rPr>
              <a:t>house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day. </a:t>
            </a:r>
            <a:r>
              <a:rPr sz="2600" spc="6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least 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know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thing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killing </a:t>
            </a:r>
            <a:r>
              <a:rPr sz="2600" spc="-27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6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95" dirty="0">
                <a:solidFill>
                  <a:srgbClr val="FFFFFF"/>
                </a:solidFill>
                <a:latin typeface="Arial"/>
                <a:cs typeface="Arial"/>
              </a:rPr>
              <a:t>dinner…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66928" rIns="0" bIns="0" rtlCol="0">
            <a:spAutoFit/>
          </a:bodyPr>
          <a:lstStyle/>
          <a:p>
            <a:pPr marL="1775460">
              <a:lnSpc>
                <a:spcPts val="7425"/>
              </a:lnSpc>
            </a:pPr>
            <a:r>
              <a:rPr spc="-385" dirty="0"/>
              <a:t>The</a:t>
            </a:r>
            <a:r>
              <a:rPr spc="-425" dirty="0"/>
              <a:t> </a:t>
            </a:r>
            <a:r>
              <a:rPr spc="-70" dirty="0"/>
              <a:t>Inca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3970" y="3771138"/>
            <a:ext cx="149415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3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65" dirty="0"/>
              <a:t>Rise </a:t>
            </a:r>
            <a:r>
              <a:rPr sz="4400" spc="-120" dirty="0"/>
              <a:t>of </a:t>
            </a:r>
            <a:r>
              <a:rPr sz="4400" spc="-180" dirty="0"/>
              <a:t>the</a:t>
            </a:r>
            <a:r>
              <a:rPr sz="4400" spc="-505" dirty="0"/>
              <a:t> </a:t>
            </a:r>
            <a:r>
              <a:rPr sz="4400" spc="-55" dirty="0"/>
              <a:t>Inca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410" marR="5080" indent="-342900">
              <a:lnSpc>
                <a:spcPct val="100000"/>
              </a:lnSpc>
              <a:buClr>
                <a:srgbClr val="9A0000"/>
              </a:buClr>
              <a:buSzPct val="74074"/>
              <a:buFont typeface="Arial"/>
              <a:buChar char="■"/>
              <a:tabLst>
                <a:tab pos="359410" algn="l"/>
              </a:tabLst>
            </a:pPr>
            <a:r>
              <a:rPr spc="-180" dirty="0"/>
              <a:t>1200 </a:t>
            </a:r>
            <a:r>
              <a:rPr spc="-105" dirty="0"/>
              <a:t>AD, </a:t>
            </a:r>
            <a:r>
              <a:rPr spc="-204" dirty="0"/>
              <a:t>Incas </a:t>
            </a:r>
            <a:r>
              <a:rPr spc="-90" dirty="0"/>
              <a:t>settled </a:t>
            </a:r>
            <a:r>
              <a:rPr spc="-50" dirty="0"/>
              <a:t>in </a:t>
            </a:r>
            <a:r>
              <a:rPr spc="-190" dirty="0"/>
              <a:t>Cuzco, </a:t>
            </a:r>
            <a:r>
              <a:rPr spc="-10" dirty="0"/>
              <a:t>a </a:t>
            </a:r>
            <a:r>
              <a:rPr spc="-45" dirty="0"/>
              <a:t>village </a:t>
            </a:r>
            <a:r>
              <a:rPr spc="-50" dirty="0"/>
              <a:t>in </a:t>
            </a:r>
            <a:r>
              <a:rPr spc="-45" dirty="0"/>
              <a:t>the </a:t>
            </a:r>
            <a:r>
              <a:rPr spc="-180" dirty="0"/>
              <a:t>Andes  </a:t>
            </a:r>
            <a:r>
              <a:rPr spc="-95" dirty="0"/>
              <a:t>Mountains </a:t>
            </a:r>
            <a:r>
              <a:rPr spc="-40" dirty="0"/>
              <a:t>(now </a:t>
            </a:r>
            <a:r>
              <a:rPr spc="-50" dirty="0"/>
              <a:t>in</a:t>
            </a:r>
            <a:r>
              <a:rPr spc="-170" dirty="0"/>
              <a:t> </a:t>
            </a:r>
            <a:r>
              <a:rPr spc="-80" dirty="0"/>
              <a:t>Peru).</a:t>
            </a:r>
          </a:p>
          <a:p>
            <a:pPr marL="759460" lvl="1" indent="-285750">
              <a:lnSpc>
                <a:spcPct val="100000"/>
              </a:lnSpc>
              <a:spcBef>
                <a:spcPts val="535"/>
              </a:spcBef>
              <a:buClr>
                <a:srgbClr val="65659A"/>
              </a:buClr>
              <a:buSzPct val="63636"/>
              <a:buFont typeface="Arial"/>
              <a:buChar char="■"/>
              <a:tabLst>
                <a:tab pos="759460" algn="l"/>
              </a:tabLst>
            </a:pPr>
            <a:r>
              <a:rPr sz="2200" spc="-12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farmers.</a:t>
            </a:r>
            <a:endParaRPr sz="2200">
              <a:latin typeface="Arial"/>
              <a:cs typeface="Arial"/>
            </a:endParaRPr>
          </a:p>
          <a:p>
            <a:pPr marL="359410" marR="560705" indent="-342900">
              <a:lnSpc>
                <a:spcPct val="100000"/>
              </a:lnSpc>
              <a:spcBef>
                <a:spcPts val="640"/>
              </a:spcBef>
              <a:buClr>
                <a:srgbClr val="9A0000"/>
              </a:buClr>
              <a:buSzPct val="74074"/>
              <a:buFont typeface="Arial"/>
              <a:buChar char="■"/>
              <a:tabLst>
                <a:tab pos="359410" algn="l"/>
              </a:tabLst>
            </a:pPr>
            <a:r>
              <a:rPr spc="-350" dirty="0"/>
              <a:t>1438 </a:t>
            </a:r>
            <a:r>
              <a:rPr spc="-105" dirty="0"/>
              <a:t>AD, </a:t>
            </a:r>
            <a:r>
              <a:rPr spc="-75" dirty="0"/>
              <a:t>Pachacuti </a:t>
            </a:r>
            <a:r>
              <a:rPr spc="-114" dirty="0"/>
              <a:t>became </a:t>
            </a:r>
            <a:r>
              <a:rPr spc="-50" dirty="0"/>
              <a:t>ruler </a:t>
            </a:r>
            <a:r>
              <a:rPr spc="-45" dirty="0"/>
              <a:t>of the </a:t>
            </a:r>
            <a:r>
              <a:rPr spc="-204" dirty="0"/>
              <a:t>Incas </a:t>
            </a:r>
            <a:r>
              <a:rPr spc="-40" dirty="0"/>
              <a:t>and  </a:t>
            </a:r>
            <a:r>
              <a:rPr spc="-100" dirty="0"/>
              <a:t>conquered </a:t>
            </a:r>
            <a:r>
              <a:rPr spc="-80" dirty="0"/>
              <a:t>more</a:t>
            </a:r>
            <a:r>
              <a:rPr spc="-125" dirty="0"/>
              <a:t> </a:t>
            </a:r>
            <a:r>
              <a:rPr spc="-105" dirty="0"/>
              <a:t>lands/people.</a:t>
            </a:r>
          </a:p>
          <a:p>
            <a:pPr marL="759460" lvl="1" indent="-285750">
              <a:lnSpc>
                <a:spcPct val="100000"/>
              </a:lnSpc>
              <a:spcBef>
                <a:spcPts val="535"/>
              </a:spcBef>
              <a:buClr>
                <a:srgbClr val="65659A"/>
              </a:buClr>
              <a:buSzPct val="63636"/>
              <a:buFont typeface="Arial"/>
              <a:buChar char="■"/>
              <a:tabLst>
                <a:tab pos="759460" algn="l"/>
              </a:tabLst>
            </a:pP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empire </a:t>
            </a:r>
            <a:r>
              <a:rPr sz="2200" spc="-90" dirty="0">
                <a:solidFill>
                  <a:srgbClr val="FFFFFF"/>
                </a:solidFill>
                <a:latin typeface="Arial"/>
                <a:cs typeface="Arial"/>
              </a:rPr>
              <a:t>stretched </a:t>
            </a:r>
            <a:r>
              <a:rPr sz="2200" spc="-60" dirty="0">
                <a:solidFill>
                  <a:srgbClr val="FFFFFF"/>
                </a:solidFill>
                <a:latin typeface="Arial"/>
                <a:cs typeface="Arial"/>
              </a:rPr>
              <a:t>2,500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miles 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ruled </a:t>
            </a:r>
            <a:r>
              <a:rPr sz="2200" spc="-385" dirty="0">
                <a:solidFill>
                  <a:srgbClr val="FFFFFF"/>
                </a:solidFill>
                <a:latin typeface="Arial"/>
                <a:cs typeface="Arial"/>
              </a:rPr>
              <a:t>12 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million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endParaRPr sz="2200">
              <a:latin typeface="Arial"/>
              <a:cs typeface="Arial"/>
            </a:endParaRPr>
          </a:p>
          <a:p>
            <a:pPr marL="759460" lvl="1" indent="-285750">
              <a:lnSpc>
                <a:spcPct val="100000"/>
              </a:lnSpc>
              <a:spcBef>
                <a:spcPts val="525"/>
              </a:spcBef>
              <a:buClr>
                <a:srgbClr val="65659A"/>
              </a:buClr>
              <a:buSzPct val="63636"/>
              <a:buFont typeface="Arial"/>
              <a:buChar char="■"/>
              <a:tabLst>
                <a:tab pos="759460" algn="l"/>
              </a:tabLst>
            </a:pPr>
            <a:r>
              <a:rPr sz="2200" spc="-155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runners 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00" dirty="0">
                <a:solidFill>
                  <a:srgbClr val="FFFFFF"/>
                </a:solidFill>
                <a:latin typeface="Arial"/>
                <a:cs typeface="Arial"/>
              </a:rPr>
              <a:t>spread </a:t>
            </a:r>
            <a:r>
              <a:rPr sz="2200" spc="-145" dirty="0">
                <a:solidFill>
                  <a:srgbClr val="FFFFFF"/>
                </a:solidFill>
                <a:latin typeface="Arial"/>
                <a:cs typeface="Arial"/>
              </a:rPr>
              <a:t>news—at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rate 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250 </a:t>
            </a:r>
            <a:r>
              <a:rPr sz="2200" spc="-120" dirty="0">
                <a:solidFill>
                  <a:srgbClr val="FFFFFF"/>
                </a:solidFill>
                <a:latin typeface="Arial"/>
                <a:cs typeface="Arial"/>
              </a:rPr>
              <a:t>miles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day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70" dirty="0"/>
              <a:t>Cuzco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865629"/>
            <a:ext cx="7447915" cy="182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22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jaguar </a:t>
            </a:r>
            <a:r>
              <a:rPr sz="3100" spc="-21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100" spc="15" dirty="0">
                <a:solidFill>
                  <a:srgbClr val="FFFFFF"/>
                </a:solidFill>
                <a:latin typeface="Arial"/>
                <a:cs typeface="Arial"/>
              </a:rPr>
              <a:t>important 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symbol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3100" spc="-215" dirty="0">
                <a:solidFill>
                  <a:srgbClr val="FFFFFF"/>
                </a:solidFill>
                <a:latin typeface="Arial"/>
                <a:cs typeface="Arial"/>
              </a:rPr>
              <a:t>Incans.</a:t>
            </a:r>
            <a:endParaRPr sz="3100">
              <a:latin typeface="Arial"/>
              <a:cs typeface="Arial"/>
            </a:endParaRPr>
          </a:p>
          <a:p>
            <a:pPr marL="755650" marR="389890" lvl="1" indent="-285750">
              <a:lnSpc>
                <a:spcPct val="100000"/>
              </a:lnSpc>
              <a:spcBef>
                <a:spcPts val="635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-190" dirty="0">
                <a:solidFill>
                  <a:srgbClr val="FFFFFF"/>
                </a:solidFill>
                <a:latin typeface="Arial"/>
                <a:cs typeface="Arial"/>
              </a:rPr>
              <a:t>Cuzco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(capital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city) 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160" dirty="0">
                <a:solidFill>
                  <a:srgbClr val="FFFFFF"/>
                </a:solidFill>
                <a:latin typeface="Arial"/>
                <a:cs typeface="Arial"/>
              </a:rPr>
              <a:t>shape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jaguar!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4267200"/>
            <a:ext cx="259080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5800" y="4267200"/>
            <a:ext cx="3832859" cy="23454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40" y="585469"/>
            <a:ext cx="1650364" cy="97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4000" spc="-55" dirty="0"/>
              <a:t>Incan  </a:t>
            </a:r>
            <a:r>
              <a:rPr sz="4000" spc="-85" dirty="0"/>
              <a:t>Empire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2895600" y="0"/>
            <a:ext cx="384962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65" dirty="0"/>
              <a:t>Incan</a:t>
            </a:r>
            <a:r>
              <a:rPr sz="4400" spc="-260" dirty="0"/>
              <a:t> </a:t>
            </a:r>
            <a:r>
              <a:rPr sz="4400" spc="-140" dirty="0"/>
              <a:t>Accomplishments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767839" y="5073777"/>
            <a:ext cx="1369060" cy="0"/>
          </a:xfrm>
          <a:custGeom>
            <a:avLst/>
            <a:gdLst/>
            <a:ahLst/>
            <a:cxnLst/>
            <a:rect l="l" t="t" r="r" b="b"/>
            <a:pathLst>
              <a:path w="1369060">
                <a:moveTo>
                  <a:pt x="0" y="0"/>
                </a:moveTo>
                <a:lnTo>
                  <a:pt x="1368551" y="0"/>
                </a:lnTo>
              </a:path>
            </a:pathLst>
          </a:custGeom>
          <a:ln w="17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1865629"/>
            <a:ext cx="7788275" cy="359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25" dirty="0">
                <a:solidFill>
                  <a:srgbClr val="FFFFFF"/>
                </a:solidFill>
                <a:latin typeface="Arial"/>
                <a:cs typeface="Arial"/>
              </a:rPr>
              <a:t>excellent farmers, builders, 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35" dirty="0">
                <a:solidFill>
                  <a:srgbClr val="FFFFFF"/>
                </a:solidFill>
                <a:latin typeface="Arial"/>
                <a:cs typeface="Arial"/>
              </a:rPr>
              <a:t>managers</a:t>
            </a:r>
            <a:endParaRPr sz="3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55" dirty="0">
                <a:solidFill>
                  <a:srgbClr val="FFFFFF"/>
                </a:solidFill>
                <a:latin typeface="Arial"/>
                <a:cs typeface="Arial"/>
              </a:rPr>
              <a:t>roads 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1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30" dirty="0">
                <a:solidFill>
                  <a:srgbClr val="FFFFFF"/>
                </a:solidFill>
                <a:latin typeface="Arial"/>
                <a:cs typeface="Arial"/>
              </a:rPr>
              <a:t>aqueducts:</a:t>
            </a:r>
            <a:endParaRPr sz="3100">
              <a:latin typeface="Arial"/>
              <a:cs typeface="Arial"/>
            </a:endParaRPr>
          </a:p>
          <a:p>
            <a:pPr marL="755650" marR="1140460" lvl="1" indent="-285750">
              <a:lnSpc>
                <a:spcPct val="100000"/>
              </a:lnSpc>
              <a:spcBef>
                <a:spcPts val="635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more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19,000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miles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roads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(over 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mountains!)</a:t>
            </a:r>
            <a:endParaRPr sz="2600">
              <a:latin typeface="Arial"/>
              <a:cs typeface="Arial"/>
            </a:endParaRPr>
          </a:p>
          <a:p>
            <a:pPr marL="755650" marR="428625" lvl="1" indent="-285750">
              <a:lnSpc>
                <a:spcPct val="100000"/>
              </a:lnSpc>
              <a:spcBef>
                <a:spcPts val="620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canals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aqueducts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carry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water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60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dry  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areas</a:t>
            </a:r>
            <a:endParaRPr sz="2600">
              <a:latin typeface="Arial"/>
              <a:cs typeface="Arial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560"/>
              </a:spcBef>
              <a:buClr>
                <a:srgbClr val="9A9A00"/>
              </a:buClr>
              <a:buSzPct val="54166"/>
              <a:buFont typeface="Arial"/>
              <a:buChar char="■"/>
              <a:tabLst>
                <a:tab pos="1155700" algn="l"/>
              </a:tabLst>
            </a:pPr>
            <a:r>
              <a:rPr sz="2400" b="1" spc="-30" dirty="0">
                <a:solidFill>
                  <a:srgbClr val="FFFFFF"/>
                </a:solidFill>
                <a:latin typeface="Trebuchet MS"/>
                <a:cs typeface="Trebuchet MS"/>
              </a:rPr>
              <a:t>aqueduct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—pipe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channel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designed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carry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water 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distant </a:t>
            </a:r>
            <a:r>
              <a:rPr sz="2400" spc="-175" dirty="0">
                <a:solidFill>
                  <a:srgbClr val="FFFFFF"/>
                </a:solidFill>
                <a:latin typeface="Arial"/>
                <a:cs typeface="Arial"/>
              </a:rPr>
              <a:t>source;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irrigates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dry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land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00" dirty="0"/>
              <a:t>Aqueducts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04800" y="1676400"/>
            <a:ext cx="5703709" cy="4277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685800"/>
            <a:ext cx="3922776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50" dirty="0"/>
              <a:t>Inca</a:t>
            </a:r>
            <a:r>
              <a:rPr sz="4400" spc="-325" dirty="0"/>
              <a:t> </a:t>
            </a:r>
            <a:r>
              <a:rPr sz="4400" spc="-85" dirty="0"/>
              <a:t>Trails…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4386834" y="228600"/>
            <a:ext cx="4757165" cy="6334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1676400"/>
            <a:ext cx="312801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66928" rIns="0" bIns="0" rtlCol="0">
            <a:spAutoFit/>
          </a:bodyPr>
          <a:lstStyle/>
          <a:p>
            <a:pPr marL="1403350">
              <a:lnSpc>
                <a:spcPts val="7425"/>
              </a:lnSpc>
            </a:pPr>
            <a:r>
              <a:rPr spc="-385" dirty="0"/>
              <a:t>The</a:t>
            </a:r>
            <a:r>
              <a:rPr spc="-409" dirty="0"/>
              <a:t> </a:t>
            </a:r>
            <a:r>
              <a:rPr spc="-275" dirty="0"/>
              <a:t>Aztecs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9303" y="3771138"/>
            <a:ext cx="1484630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3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17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4000" spc="-60" dirty="0"/>
              <a:t>Incan</a:t>
            </a:r>
            <a:r>
              <a:rPr sz="4000" spc="-280" dirty="0"/>
              <a:t> </a:t>
            </a:r>
            <a:r>
              <a:rPr sz="4000" spc="-130" dirty="0"/>
              <a:t>Accomplishments  </a:t>
            </a:r>
            <a:r>
              <a:rPr sz="4000" spc="-90" dirty="0"/>
              <a:t>(continued)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12140" y="1865629"/>
            <a:ext cx="7726045" cy="351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farming: 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cut </a:t>
            </a:r>
            <a:r>
              <a:rPr sz="3100" spc="-150" dirty="0">
                <a:solidFill>
                  <a:srgbClr val="FFFFFF"/>
                </a:solidFill>
                <a:latin typeface="Arial"/>
                <a:cs typeface="Arial"/>
              </a:rPr>
              <a:t>terraces 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200" dirty="0">
                <a:solidFill>
                  <a:srgbClr val="FFFFFF"/>
                </a:solidFill>
                <a:latin typeface="Arial"/>
                <a:cs typeface="Arial"/>
              </a:rPr>
              <a:t>Andes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95" dirty="0">
                <a:solidFill>
                  <a:srgbClr val="FFFFFF"/>
                </a:solidFill>
                <a:latin typeface="Arial"/>
                <a:cs typeface="Arial"/>
              </a:rPr>
              <a:t>create 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farmland</a:t>
            </a:r>
            <a:endParaRPr sz="31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35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developed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large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variety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600" spc="-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foods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25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discovered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ways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store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preserve</a:t>
            </a:r>
            <a:r>
              <a:rPr sz="2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endParaRPr sz="2600">
              <a:latin typeface="Arial"/>
              <a:cs typeface="Arial"/>
            </a:endParaRPr>
          </a:p>
          <a:p>
            <a:pPr marL="1155700" marR="440055" lvl="2" indent="-22860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54166"/>
              <a:buFont typeface="Arial"/>
              <a:buChar char="■"/>
              <a:tabLst>
                <a:tab pos="1155700" algn="l"/>
              </a:tabLst>
            </a:pP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potato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staple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food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(due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400" spc="-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being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able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grow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high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altitudes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Andes)</a:t>
            </a:r>
            <a:endParaRPr sz="2400">
              <a:latin typeface="Arial"/>
              <a:cs typeface="Arial"/>
            </a:endParaRPr>
          </a:p>
          <a:p>
            <a:pPr marL="1155700" marR="213995" lvl="2" indent="-228600">
              <a:lnSpc>
                <a:spcPct val="100000"/>
              </a:lnSpc>
              <a:spcBef>
                <a:spcPts val="575"/>
              </a:spcBef>
              <a:buClr>
                <a:srgbClr val="9A9A00"/>
              </a:buClr>
              <a:buSzPct val="54166"/>
              <a:buFont typeface="Arial"/>
              <a:buChar char="■"/>
              <a:tabLst>
                <a:tab pos="1155700" algn="l"/>
              </a:tabLst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foods: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tomatoes,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maize,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lima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beans,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peppers, 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grains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689" rIns="0" bIns="0" rtlCol="0">
            <a:spAutoFit/>
          </a:bodyPr>
          <a:lstStyle/>
          <a:p>
            <a:pPr marL="2386330">
              <a:lnSpc>
                <a:spcPct val="100000"/>
              </a:lnSpc>
            </a:pPr>
            <a:r>
              <a:rPr sz="4400" spc="-50" dirty="0"/>
              <a:t>Inca</a:t>
            </a:r>
            <a:r>
              <a:rPr sz="4400" spc="-315" dirty="0"/>
              <a:t> </a:t>
            </a:r>
            <a:r>
              <a:rPr sz="4400" spc="-245" dirty="0"/>
              <a:t>Terraces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295400" y="1676400"/>
            <a:ext cx="6553200" cy="491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75" dirty="0"/>
              <a:t>Architecture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865629"/>
            <a:ext cx="7600315" cy="286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28625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35" dirty="0">
                <a:solidFill>
                  <a:srgbClr val="FFFFFF"/>
                </a:solidFill>
                <a:latin typeface="Arial"/>
                <a:cs typeface="Arial"/>
              </a:rPr>
              <a:t>Inca </a:t>
            </a:r>
            <a:r>
              <a:rPr sz="3100" spc="-150" dirty="0">
                <a:solidFill>
                  <a:srgbClr val="FFFFFF"/>
                </a:solidFill>
                <a:latin typeface="Arial"/>
                <a:cs typeface="Arial"/>
              </a:rPr>
              <a:t>ruins </a:t>
            </a:r>
            <a:r>
              <a:rPr sz="3100" spc="-8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3100" spc="-245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3100" spc="-170" dirty="0">
                <a:solidFill>
                  <a:srgbClr val="FFFFFF"/>
                </a:solidFill>
                <a:latin typeface="Arial"/>
                <a:cs typeface="Arial"/>
              </a:rPr>
              <a:t>impressive  </a:t>
            </a:r>
            <a:r>
              <a:rPr sz="3100" spc="-75" dirty="0">
                <a:solidFill>
                  <a:srgbClr val="FFFFFF"/>
                </a:solidFill>
                <a:latin typeface="Arial"/>
                <a:cs typeface="Arial"/>
              </a:rPr>
              <a:t>architecture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world.</a:t>
            </a:r>
            <a:endParaRPr sz="31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8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cut </a:t>
            </a:r>
            <a:r>
              <a:rPr sz="3100" spc="-180" dirty="0">
                <a:solidFill>
                  <a:srgbClr val="FFFFFF"/>
                </a:solidFill>
                <a:latin typeface="Arial"/>
                <a:cs typeface="Arial"/>
              </a:rPr>
              <a:t>stone </a:t>
            </a: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100" spc="-265" dirty="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sz="3100" spc="-204" dirty="0">
                <a:solidFill>
                  <a:srgbClr val="FFFFFF"/>
                </a:solidFill>
                <a:latin typeface="Arial"/>
                <a:cs typeface="Arial"/>
              </a:rPr>
              <a:t>precisions 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3100" spc="-165" dirty="0">
                <a:solidFill>
                  <a:srgbClr val="FFFFFF"/>
                </a:solidFill>
                <a:latin typeface="Arial"/>
                <a:cs typeface="Arial"/>
              </a:rPr>
              <a:t>each  </a:t>
            </a:r>
            <a:r>
              <a:rPr sz="3100" spc="-70" dirty="0">
                <a:solidFill>
                  <a:srgbClr val="FFFFFF"/>
                </a:solidFill>
                <a:latin typeface="Arial"/>
                <a:cs typeface="Arial"/>
              </a:rPr>
              <a:t>block </a:t>
            </a:r>
            <a:r>
              <a:rPr sz="3100" spc="80" dirty="0">
                <a:solidFill>
                  <a:srgbClr val="FFFFFF"/>
                </a:solidFill>
                <a:latin typeface="Arial"/>
                <a:cs typeface="Arial"/>
              </a:rPr>
              <a:t>fit </a:t>
            </a:r>
            <a:r>
              <a:rPr sz="3100" spc="-90" dirty="0">
                <a:solidFill>
                  <a:srgbClr val="FFFFFF"/>
                </a:solidFill>
                <a:latin typeface="Arial"/>
                <a:cs typeface="Arial"/>
              </a:rPr>
              <a:t>exactly </a:t>
            </a: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100" spc="-150" dirty="0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sz="3100" spc="-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0" dirty="0">
                <a:solidFill>
                  <a:srgbClr val="FFFFFF"/>
                </a:solidFill>
                <a:latin typeface="Arial"/>
                <a:cs typeface="Arial"/>
              </a:rPr>
              <a:t>neighbor.</a:t>
            </a:r>
            <a:endParaRPr sz="3100">
              <a:latin typeface="Arial"/>
              <a:cs typeface="Arial"/>
            </a:endParaRPr>
          </a:p>
          <a:p>
            <a:pPr marL="755650" marR="527685" lvl="1" indent="-285750">
              <a:lnSpc>
                <a:spcPct val="100000"/>
              </a:lnSpc>
              <a:spcBef>
                <a:spcPts val="635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65" dirty="0">
                <a:solidFill>
                  <a:srgbClr val="FFFFFF"/>
                </a:solidFill>
                <a:latin typeface="Arial"/>
                <a:cs typeface="Arial"/>
              </a:rPr>
              <a:t>fit 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600" spc="-325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tight,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even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knife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wouldn’t </a:t>
            </a:r>
            <a:r>
              <a:rPr sz="2600" spc="65" dirty="0">
                <a:solidFill>
                  <a:srgbClr val="FFFFFF"/>
                </a:solidFill>
                <a:latin typeface="Arial"/>
                <a:cs typeface="Arial"/>
              </a:rPr>
              <a:t>fit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6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cracks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200" y="4340352"/>
            <a:ext cx="3702558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416559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3279"/>
              </a:spcBef>
            </a:pPr>
            <a:r>
              <a:rPr sz="4400" b="1" spc="-75" dirty="0">
                <a:solidFill>
                  <a:srgbClr val="FFFFFF"/>
                </a:solidFill>
                <a:latin typeface="Trebuchet MS"/>
                <a:cs typeface="Trebuchet MS"/>
              </a:rPr>
              <a:t>Macchu</a:t>
            </a:r>
            <a:r>
              <a:rPr sz="4400" b="1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b="1" spc="-140" dirty="0">
                <a:solidFill>
                  <a:srgbClr val="FFFFFF"/>
                </a:solidFill>
                <a:latin typeface="Trebuchet MS"/>
                <a:cs typeface="Trebuchet MS"/>
              </a:rPr>
              <a:t>Picchu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342138"/>
            <a:ext cx="2244090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0" spc="-5" dirty="0">
                <a:solidFill>
                  <a:srgbClr val="9A0000"/>
                </a:solidFill>
                <a:latin typeface="Arial"/>
                <a:cs typeface="Arial"/>
              </a:rPr>
              <a:t>Machu Pichu –  Inca </a:t>
            </a:r>
            <a:r>
              <a:rPr sz="2400" b="0" spc="-10" dirty="0">
                <a:solidFill>
                  <a:srgbClr val="9A0000"/>
                </a:solidFill>
                <a:latin typeface="Arial"/>
                <a:cs typeface="Arial"/>
              </a:rPr>
              <a:t>Ceremonial  Center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65" dirty="0"/>
              <a:t>Incan </a:t>
            </a:r>
            <a:r>
              <a:rPr sz="4400" spc="-105" dirty="0"/>
              <a:t>Government </a:t>
            </a:r>
            <a:r>
              <a:rPr sz="4400" spc="-40" dirty="0"/>
              <a:t>&amp;</a:t>
            </a:r>
            <a:r>
              <a:rPr sz="4400" spc="-570" dirty="0"/>
              <a:t> </a:t>
            </a:r>
            <a:r>
              <a:rPr sz="4400" spc="-185" dirty="0"/>
              <a:t>Records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967739" y="4396740"/>
            <a:ext cx="1317625" cy="0"/>
          </a:xfrm>
          <a:custGeom>
            <a:avLst/>
            <a:gdLst/>
            <a:ahLst/>
            <a:cxnLst/>
            <a:rect l="l" t="t" r="r" b="b"/>
            <a:pathLst>
              <a:path w="1317625">
                <a:moveTo>
                  <a:pt x="0" y="0"/>
                </a:moveTo>
                <a:lnTo>
                  <a:pt x="1317498" y="0"/>
                </a:lnTo>
              </a:path>
            </a:pathLst>
          </a:custGeom>
          <a:ln w="228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1865629"/>
            <a:ext cx="7973695" cy="3430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73685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85" dirty="0">
                <a:solidFill>
                  <a:srgbClr val="FFFFFF"/>
                </a:solidFill>
                <a:latin typeface="Arial"/>
                <a:cs typeface="Arial"/>
              </a:rPr>
              <a:t>nobles </a:t>
            </a:r>
            <a:r>
              <a:rPr sz="3100" spc="-100" dirty="0">
                <a:solidFill>
                  <a:srgbClr val="FFFFFF"/>
                </a:solidFill>
                <a:latin typeface="Arial"/>
                <a:cs typeface="Arial"/>
              </a:rPr>
              <a:t>conducted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-320" dirty="0">
                <a:solidFill>
                  <a:srgbClr val="FFFFFF"/>
                </a:solidFill>
                <a:latin typeface="Arial"/>
                <a:cs typeface="Arial"/>
              </a:rPr>
              <a:t>census </a:t>
            </a: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100" spc="-75" dirty="0">
                <a:solidFill>
                  <a:srgbClr val="FFFFFF"/>
                </a:solidFill>
                <a:latin typeface="Arial"/>
                <a:cs typeface="Arial"/>
              </a:rPr>
              <a:t>count </a:t>
            </a:r>
            <a:r>
              <a:rPr sz="3100" spc="-95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3100" spc="-385" dirty="0">
                <a:solidFill>
                  <a:srgbClr val="FFFFFF"/>
                </a:solidFill>
                <a:latin typeface="Arial"/>
                <a:cs typeface="Arial"/>
              </a:rPr>
              <a:t>so  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sz="3100" spc="-95" dirty="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sz="3100" spc="-12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1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taxed</a:t>
            </a:r>
            <a:endParaRPr sz="3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2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3100" spc="10" dirty="0">
                <a:solidFill>
                  <a:srgbClr val="FFFFFF"/>
                </a:solidFill>
                <a:latin typeface="Arial"/>
                <a:cs typeface="Arial"/>
              </a:rPr>
              <a:t>written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80" dirty="0">
                <a:solidFill>
                  <a:srgbClr val="FFFFFF"/>
                </a:solidFill>
                <a:latin typeface="Arial"/>
                <a:cs typeface="Arial"/>
              </a:rPr>
              <a:t>language</a:t>
            </a:r>
            <a:endParaRPr sz="3100">
              <a:latin typeface="Arial"/>
              <a:cs typeface="Arial"/>
            </a:endParaRPr>
          </a:p>
          <a:p>
            <a:pPr marL="355600" indent="-342900">
              <a:lnSpc>
                <a:spcPts val="371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14" dirty="0">
                <a:solidFill>
                  <a:srgbClr val="FFFFFF"/>
                </a:solidFill>
                <a:latin typeface="Arial"/>
                <a:cs typeface="Arial"/>
              </a:rPr>
              <a:t>recorded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information </a:t>
            </a:r>
            <a:r>
              <a:rPr sz="3100" spc="-1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100" spc="10" dirty="0">
                <a:solidFill>
                  <a:srgbClr val="FFFFFF"/>
                </a:solidFill>
                <a:latin typeface="Arial"/>
                <a:cs typeface="Arial"/>
              </a:rPr>
              <a:t>knotted </a:t>
            </a:r>
            <a:r>
              <a:rPr sz="3100" spc="-185" dirty="0">
                <a:solidFill>
                  <a:srgbClr val="FFFFFF"/>
                </a:solidFill>
                <a:latin typeface="Arial"/>
                <a:cs typeface="Arial"/>
              </a:rPr>
              <a:t>strings</a:t>
            </a:r>
            <a:r>
              <a:rPr sz="3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95" dirty="0">
                <a:solidFill>
                  <a:srgbClr val="FFFFFF"/>
                </a:solidFill>
                <a:latin typeface="Arial"/>
                <a:cs typeface="Arial"/>
              </a:rPr>
              <a:t>called</a:t>
            </a:r>
            <a:endParaRPr sz="3100">
              <a:latin typeface="Arial"/>
              <a:cs typeface="Arial"/>
            </a:endParaRPr>
          </a:p>
          <a:p>
            <a:pPr marL="355600">
              <a:lnSpc>
                <a:spcPts val="3710"/>
              </a:lnSpc>
            </a:pPr>
            <a:r>
              <a:rPr sz="3100" b="1" spc="25" dirty="0">
                <a:solidFill>
                  <a:srgbClr val="FFFFFF"/>
                </a:solidFill>
                <a:latin typeface="Trebuchet MS"/>
                <a:cs typeface="Trebuchet MS"/>
              </a:rPr>
              <a:t>Quipus</a:t>
            </a:r>
            <a:r>
              <a:rPr sz="3100" spc="2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100">
              <a:latin typeface="Arial"/>
              <a:cs typeface="Arial"/>
            </a:endParaRPr>
          </a:p>
          <a:p>
            <a:pPr marL="755650" marR="5080" lvl="1" indent="-285750">
              <a:lnSpc>
                <a:spcPts val="3100"/>
              </a:lnSpc>
              <a:spcBef>
                <a:spcPts val="780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-14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color 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represented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item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knots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600" spc="-295" dirty="0">
                <a:solidFill>
                  <a:srgbClr val="FFFFFF"/>
                </a:solidFill>
                <a:latin typeface="Arial"/>
                <a:cs typeface="Arial"/>
              </a:rPr>
              <a:t>sizes  </a:t>
            </a:r>
            <a:r>
              <a:rPr sz="2600" spc="7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600" spc="-35" dirty="0">
                <a:solidFill>
                  <a:srgbClr val="FFFFFF"/>
                </a:solidFill>
                <a:latin typeface="Arial"/>
                <a:cs typeface="Arial"/>
              </a:rPr>
              <a:t>different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intervals 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stood </a:t>
            </a:r>
            <a:r>
              <a:rPr sz="2600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6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numbers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689" rIns="0" bIns="0" rtlCol="0">
            <a:spAutoFit/>
          </a:bodyPr>
          <a:lstStyle/>
          <a:p>
            <a:pPr marL="2626360">
              <a:lnSpc>
                <a:spcPct val="100000"/>
              </a:lnSpc>
            </a:pPr>
            <a:r>
              <a:rPr sz="4400" spc="-50" dirty="0"/>
              <a:t>Inca</a:t>
            </a:r>
            <a:r>
              <a:rPr sz="4400" spc="-315" dirty="0"/>
              <a:t> </a:t>
            </a:r>
            <a:r>
              <a:rPr sz="4400" spc="15" dirty="0"/>
              <a:t>Quipu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447800" y="1447799"/>
            <a:ext cx="6115050" cy="4875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65" dirty="0"/>
              <a:t>Incan</a:t>
            </a:r>
            <a:r>
              <a:rPr sz="4400" spc="-295" dirty="0"/>
              <a:t> </a:t>
            </a:r>
            <a:r>
              <a:rPr sz="4400" spc="-65" dirty="0"/>
              <a:t>Religion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865629"/>
            <a:ext cx="7951470" cy="256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Aztec, </a:t>
            </a:r>
            <a:r>
              <a:rPr sz="3100" spc="-2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31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90" dirty="0">
                <a:solidFill>
                  <a:srgbClr val="FFFFFF"/>
                </a:solidFill>
                <a:latin typeface="Arial"/>
                <a:cs typeface="Arial"/>
              </a:rPr>
              <a:t>polytheistic</a:t>
            </a:r>
            <a:endParaRPr sz="31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35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main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god 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600" spc="-210" dirty="0">
                <a:solidFill>
                  <a:srgbClr val="FFFFFF"/>
                </a:solidFill>
                <a:latin typeface="Arial"/>
                <a:cs typeface="Arial"/>
              </a:rPr>
              <a:t>sun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god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30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60" dirty="0">
                <a:solidFill>
                  <a:srgbClr val="FFFFFF"/>
                </a:solidFill>
                <a:latin typeface="Arial"/>
                <a:cs typeface="Arial"/>
              </a:rPr>
              <a:t>Sacrifice </a:t>
            </a:r>
            <a:r>
              <a:rPr sz="3100" spc="-204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-45" dirty="0">
                <a:solidFill>
                  <a:srgbClr val="FFFFFF"/>
                </a:solidFill>
                <a:latin typeface="Arial"/>
                <a:cs typeface="Arial"/>
              </a:rPr>
              <a:t>big </a:t>
            </a:r>
            <a:r>
              <a:rPr sz="3100" spc="-100" dirty="0">
                <a:solidFill>
                  <a:srgbClr val="FFFFFF"/>
                </a:solidFill>
                <a:latin typeface="Arial"/>
                <a:cs typeface="Arial"/>
              </a:rPr>
              <a:t>part—usually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-25" dirty="0">
                <a:solidFill>
                  <a:srgbClr val="FFFFFF"/>
                </a:solidFill>
                <a:latin typeface="Arial"/>
                <a:cs typeface="Arial"/>
              </a:rPr>
              <a:t>white</a:t>
            </a:r>
            <a:r>
              <a:rPr sz="3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llama  </a:t>
            </a:r>
            <a:r>
              <a:rPr sz="3100" spc="-21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31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215" dirty="0">
                <a:solidFill>
                  <a:srgbClr val="FFFFFF"/>
                </a:solidFill>
                <a:latin typeface="Arial"/>
                <a:cs typeface="Arial"/>
              </a:rPr>
              <a:t>used.</a:t>
            </a:r>
            <a:endParaRPr sz="3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90" dirty="0">
                <a:solidFill>
                  <a:srgbClr val="FFFFFF"/>
                </a:solidFill>
                <a:latin typeface="Arial"/>
                <a:cs typeface="Arial"/>
              </a:rPr>
              <a:t>believed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65" dirty="0">
                <a:solidFill>
                  <a:srgbClr val="FFFFFF"/>
                </a:solidFill>
                <a:latin typeface="Arial"/>
                <a:cs typeface="Arial"/>
              </a:rPr>
              <a:t>reincarnation</a:t>
            </a:r>
            <a:endParaRPr sz="31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7510">
              <a:lnSpc>
                <a:spcPct val="100000"/>
              </a:lnSpc>
            </a:pPr>
            <a:r>
              <a:rPr spc="-40" dirty="0"/>
              <a:t>Inca </a:t>
            </a:r>
            <a:r>
              <a:rPr spc="60" dirty="0"/>
              <a:t>Mummy…500 </a:t>
            </a:r>
            <a:r>
              <a:rPr spc="-50" dirty="0"/>
              <a:t>Year </a:t>
            </a:r>
            <a:r>
              <a:rPr spc="30" dirty="0"/>
              <a:t>Old</a:t>
            </a:r>
            <a:r>
              <a:rPr spc="-655" dirty="0"/>
              <a:t> </a:t>
            </a:r>
            <a:r>
              <a:rPr spc="-145" dirty="0"/>
              <a:t>Frozen </a:t>
            </a:r>
            <a:r>
              <a:rPr spc="-50" dirty="0"/>
              <a:t>Girl</a:t>
            </a:r>
          </a:p>
        </p:txBody>
      </p:sp>
      <p:sp>
        <p:nvSpPr>
          <p:cNvPr id="4" name="object 4"/>
          <p:cNvSpPr/>
          <p:nvPr/>
        </p:nvSpPr>
        <p:spPr>
          <a:xfrm>
            <a:off x="1905000" y="1219200"/>
            <a:ext cx="54483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5975" y="416559"/>
            <a:ext cx="604964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90" dirty="0"/>
              <a:t>History</a:t>
            </a:r>
            <a:r>
              <a:rPr sz="4400" spc="-325" dirty="0"/>
              <a:t> </a:t>
            </a:r>
            <a:r>
              <a:rPr sz="4400" spc="-85" dirty="0"/>
              <a:t>Advertisement…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181861"/>
            <a:ext cx="7680959" cy="154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9A0000"/>
              </a:buClr>
              <a:buSzPct val="75000"/>
              <a:buFont typeface="Arial"/>
              <a:buChar char="■"/>
              <a:tabLst>
                <a:tab pos="355600" algn="l"/>
              </a:tabLst>
            </a:pPr>
            <a:r>
              <a:rPr sz="2400" spc="-80" dirty="0">
                <a:solidFill>
                  <a:srgbClr val="FF0000"/>
                </a:solidFill>
                <a:latin typeface="Arial"/>
                <a:cs typeface="Arial"/>
              </a:rPr>
              <a:t>Your </a:t>
            </a:r>
            <a:r>
              <a:rPr sz="2400" spc="-165" dirty="0">
                <a:solidFill>
                  <a:srgbClr val="FF0000"/>
                </a:solidFill>
                <a:latin typeface="Arial"/>
                <a:cs typeface="Arial"/>
              </a:rPr>
              <a:t>Task: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advertisement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technological 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advance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Inca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civilization. 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66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page  advertisement </a:t>
            </a:r>
            <a:r>
              <a:rPr sz="2400" spc="5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magazine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4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newspaper.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A0000"/>
              </a:buClr>
              <a:buSzPct val="75000"/>
              <a:buFont typeface="Arial"/>
              <a:buChar char="■"/>
              <a:tabLst>
                <a:tab pos="355600" algn="l"/>
              </a:tabLst>
            </a:pPr>
            <a:r>
              <a:rPr sz="2400" spc="-65" dirty="0">
                <a:solidFill>
                  <a:srgbClr val="FF0000"/>
                </a:solidFill>
                <a:latin typeface="Arial"/>
                <a:cs typeface="Arial"/>
              </a:rPr>
              <a:t>Advertisement </a:t>
            </a:r>
            <a:r>
              <a:rPr sz="2400" spc="-85" dirty="0">
                <a:solidFill>
                  <a:srgbClr val="FF0000"/>
                </a:solidFill>
                <a:latin typeface="Arial"/>
                <a:cs typeface="Arial"/>
              </a:rPr>
              <a:t>must</a:t>
            </a:r>
            <a:r>
              <a:rPr sz="24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Arial"/>
                <a:cs typeface="Arial"/>
              </a:rPr>
              <a:t>include: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40" y="2702813"/>
            <a:ext cx="162560" cy="222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60000"/>
              </a:lnSpc>
            </a:pPr>
            <a:r>
              <a:rPr sz="1800" spc="-5" dirty="0">
                <a:solidFill>
                  <a:srgbClr val="9A0000"/>
                </a:solidFill>
                <a:latin typeface="Courier New"/>
                <a:cs typeface="Courier New"/>
              </a:rPr>
              <a:t>o  o  o  o  o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6539" y="2791205"/>
            <a:ext cx="4966335" cy="212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Colorful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drawing</a:t>
            </a:r>
            <a:endParaRPr sz="2400">
              <a:latin typeface="Arial"/>
              <a:cs typeface="Arial"/>
            </a:endParaRPr>
          </a:p>
          <a:p>
            <a:pPr marL="12700" marR="648970">
              <a:lnSpc>
                <a:spcPct val="120000"/>
              </a:lnSpc>
            </a:pP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Why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interested… 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Price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List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sz="24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“Quote”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Inca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living 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4985766"/>
            <a:ext cx="5512435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A0000"/>
              </a:buClr>
              <a:buSzPct val="75000"/>
              <a:buFont typeface="Arial"/>
              <a:buChar char="■"/>
              <a:tabLst>
                <a:tab pos="355600" algn="l"/>
              </a:tabLst>
            </a:pPr>
            <a:r>
              <a:rPr sz="2400" spc="-215" dirty="0">
                <a:solidFill>
                  <a:srgbClr val="FF0000"/>
                </a:solidFill>
                <a:latin typeface="Arial"/>
                <a:cs typeface="Arial"/>
              </a:rPr>
              <a:t>Choose </a:t>
            </a:r>
            <a:r>
              <a:rPr sz="2400" spc="-130" dirty="0">
                <a:solidFill>
                  <a:srgbClr val="FF0000"/>
                </a:solidFill>
                <a:latin typeface="Arial"/>
                <a:cs typeface="Arial"/>
              </a:rPr>
              <a:t>one </a:t>
            </a:r>
            <a:r>
              <a:rPr sz="2400" spc="-40" dirty="0">
                <a:solidFill>
                  <a:srgbClr val="FF0000"/>
                </a:solidFill>
                <a:latin typeface="Arial"/>
                <a:cs typeface="Arial"/>
              </a:rPr>
              <a:t>of the</a:t>
            </a:r>
            <a:r>
              <a:rPr sz="2400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Arial"/>
                <a:cs typeface="Arial"/>
              </a:rPr>
              <a:t>following: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Quipu,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terrace,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jaguar,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aqueduct,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runner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"/>
            <a:ext cx="86868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275" dirty="0"/>
              <a:t>The </a:t>
            </a:r>
            <a:r>
              <a:rPr sz="4400" spc="-170" dirty="0"/>
              <a:t>Aztec</a:t>
            </a:r>
            <a:r>
              <a:rPr sz="4400" spc="-245" dirty="0"/>
              <a:t> </a:t>
            </a:r>
            <a:r>
              <a:rPr sz="4400" spc="-70" dirty="0"/>
              <a:t>Civilization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491734" y="4601336"/>
            <a:ext cx="1984375" cy="0"/>
          </a:xfrm>
          <a:custGeom>
            <a:avLst/>
            <a:gdLst/>
            <a:ahLst/>
            <a:cxnLst/>
            <a:rect l="l" t="t" r="r" b="b"/>
            <a:pathLst>
              <a:path w="1984375">
                <a:moveTo>
                  <a:pt x="0" y="0"/>
                </a:moveTo>
                <a:lnTo>
                  <a:pt x="1984248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1871725"/>
            <a:ext cx="7973695" cy="311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35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arrived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85" dirty="0">
                <a:solidFill>
                  <a:srgbClr val="FFFFFF"/>
                </a:solidFill>
                <a:latin typeface="Arial"/>
                <a:cs typeface="Arial"/>
              </a:rPr>
              <a:t>Valley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100" spc="-170" dirty="0">
                <a:solidFill>
                  <a:srgbClr val="FFFFFF"/>
                </a:solidFill>
                <a:latin typeface="Arial"/>
                <a:cs typeface="Arial"/>
              </a:rPr>
              <a:t>Mexico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100" spc="-420" dirty="0">
                <a:solidFill>
                  <a:srgbClr val="FFFFFF"/>
                </a:solidFill>
                <a:latin typeface="Arial"/>
                <a:cs typeface="Arial"/>
              </a:rPr>
              <a:t>1100s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(central  </a:t>
            </a:r>
            <a:r>
              <a:rPr sz="3100" spc="-180" dirty="0">
                <a:solidFill>
                  <a:srgbClr val="FFFFFF"/>
                </a:solidFill>
                <a:latin typeface="Arial"/>
                <a:cs typeface="Arial"/>
              </a:rPr>
              <a:t>Mexico, </a:t>
            </a:r>
            <a:r>
              <a:rPr sz="3100" spc="-165" dirty="0">
                <a:solidFill>
                  <a:srgbClr val="FFFFFF"/>
                </a:solidFill>
                <a:latin typeface="Arial"/>
                <a:cs typeface="Arial"/>
              </a:rPr>
              <a:t>includes </a:t>
            </a:r>
            <a:r>
              <a:rPr sz="3100" spc="-145" dirty="0">
                <a:solidFill>
                  <a:srgbClr val="FFFFFF"/>
                </a:solidFill>
                <a:latin typeface="Arial"/>
                <a:cs typeface="Arial"/>
              </a:rPr>
              <a:t>present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day </a:t>
            </a:r>
            <a:r>
              <a:rPr sz="3100" spc="-175" dirty="0">
                <a:solidFill>
                  <a:srgbClr val="FFFFFF"/>
                </a:solidFill>
                <a:latin typeface="Arial"/>
                <a:cs typeface="Arial"/>
              </a:rPr>
              <a:t>Mexico</a:t>
            </a:r>
            <a:r>
              <a:rPr sz="310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45" dirty="0">
                <a:solidFill>
                  <a:srgbClr val="FFFFFF"/>
                </a:solidFill>
                <a:latin typeface="Arial"/>
                <a:cs typeface="Arial"/>
              </a:rPr>
              <a:t>City)</a:t>
            </a:r>
            <a:endParaRPr sz="3100">
              <a:latin typeface="Arial"/>
              <a:cs typeface="Arial"/>
            </a:endParaRPr>
          </a:p>
          <a:p>
            <a:pPr marL="355600" marR="208915" indent="-342900">
              <a:lnSpc>
                <a:spcPts val="3350"/>
              </a:lnSpc>
              <a:spcBef>
                <a:spcPts val="740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70" dirty="0">
                <a:solidFill>
                  <a:srgbClr val="FFFFFF"/>
                </a:solidFill>
                <a:latin typeface="Arial"/>
                <a:cs typeface="Arial"/>
              </a:rPr>
              <a:t>wandered </a:t>
            </a:r>
            <a:r>
              <a:rPr sz="3100" dirty="0">
                <a:solidFill>
                  <a:srgbClr val="FFFFFF"/>
                </a:solidFill>
                <a:latin typeface="Arial"/>
                <a:cs typeface="Arial"/>
              </a:rPr>
              <a:t>about 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looking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100" spc="-114" dirty="0">
                <a:solidFill>
                  <a:srgbClr val="FFFFFF"/>
                </a:solidFill>
                <a:latin typeface="Arial"/>
                <a:cs typeface="Arial"/>
              </a:rPr>
              <a:t>home </a:t>
            </a:r>
            <a:r>
              <a:rPr sz="3100" spc="-165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3100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10" dirty="0">
                <a:solidFill>
                  <a:srgbClr val="FFFFFF"/>
                </a:solidFill>
                <a:latin typeface="Arial"/>
                <a:cs typeface="Arial"/>
              </a:rPr>
              <a:t>until  </a:t>
            </a:r>
            <a:r>
              <a:rPr sz="3100" spc="-400" dirty="0">
                <a:solidFill>
                  <a:srgbClr val="FFFFFF"/>
                </a:solidFill>
                <a:latin typeface="Arial"/>
                <a:cs typeface="Arial"/>
              </a:rPr>
              <a:t>1325</a:t>
            </a:r>
            <a:endParaRPr sz="31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100" dirty="0">
                <a:solidFill>
                  <a:srgbClr val="FFFFFF"/>
                </a:solidFill>
                <a:latin typeface="Arial"/>
                <a:cs typeface="Arial"/>
              </a:rPr>
              <a:t>settled </a:t>
            </a:r>
            <a:r>
              <a:rPr sz="3100" spc="-1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100" spc="-130" dirty="0">
                <a:solidFill>
                  <a:srgbClr val="FFFFFF"/>
                </a:solidFill>
                <a:latin typeface="Arial"/>
                <a:cs typeface="Arial"/>
              </a:rPr>
              <a:t>island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middle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Lake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235" dirty="0">
                <a:solidFill>
                  <a:srgbClr val="FFFFFF"/>
                </a:solidFill>
                <a:latin typeface="Arial"/>
                <a:cs typeface="Arial"/>
              </a:rPr>
              <a:t>Texcoco</a:t>
            </a:r>
            <a:endParaRPr sz="3100">
              <a:latin typeface="Arial"/>
              <a:cs typeface="Arial"/>
            </a:endParaRPr>
          </a:p>
          <a:p>
            <a:pPr marL="755650" marR="318770" lvl="1" indent="-285750">
              <a:lnSpc>
                <a:spcPts val="2830"/>
              </a:lnSpc>
              <a:spcBef>
                <a:spcPts val="640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magnificent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city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2600" b="1" spc="10" dirty="0">
                <a:solidFill>
                  <a:srgbClr val="FFFFFF"/>
                </a:solidFill>
                <a:latin typeface="Trebuchet MS"/>
                <a:cs typeface="Trebuchet MS"/>
              </a:rPr>
              <a:t>Tenochtitlan</a:t>
            </a:r>
            <a:r>
              <a:rPr sz="2600" b="1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(now  </a:t>
            </a:r>
            <a:r>
              <a:rPr sz="2600" spc="-150" dirty="0">
                <a:solidFill>
                  <a:srgbClr val="FFFFFF"/>
                </a:solidFill>
                <a:latin typeface="Arial"/>
                <a:cs typeface="Arial"/>
              </a:rPr>
              <a:t>Mexico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FFFFFF"/>
                </a:solidFill>
                <a:latin typeface="Arial"/>
                <a:cs typeface="Arial"/>
              </a:rPr>
              <a:t>City)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2190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5496" y="416559"/>
            <a:ext cx="610933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50" dirty="0"/>
              <a:t>Diorama </a:t>
            </a:r>
            <a:r>
              <a:rPr sz="4400" spc="-120" dirty="0"/>
              <a:t>of</a:t>
            </a:r>
            <a:r>
              <a:rPr sz="4400" spc="-555" dirty="0"/>
              <a:t> </a:t>
            </a:r>
            <a:r>
              <a:rPr sz="4400" spc="-150" dirty="0"/>
              <a:t>Tenochtitlan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62000" y="1600199"/>
            <a:ext cx="7543800" cy="4826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50" dirty="0"/>
              <a:t>Tenochtitlan </a:t>
            </a:r>
            <a:r>
              <a:rPr sz="4400" spc="-120" dirty="0"/>
              <a:t>(Aztec</a:t>
            </a:r>
            <a:r>
              <a:rPr sz="4400" spc="-345" dirty="0"/>
              <a:t> </a:t>
            </a:r>
            <a:r>
              <a:rPr sz="4400" spc="-5" dirty="0"/>
              <a:t>capital)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865629"/>
            <a:ext cx="7798434" cy="286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85" dirty="0">
                <a:solidFill>
                  <a:srgbClr val="FFFFFF"/>
                </a:solidFill>
                <a:latin typeface="Arial"/>
                <a:cs typeface="Arial"/>
              </a:rPr>
              <a:t>created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-114" dirty="0">
                <a:solidFill>
                  <a:srgbClr val="FFFFFF"/>
                </a:solidFill>
                <a:latin typeface="Arial"/>
                <a:cs typeface="Arial"/>
              </a:rPr>
              <a:t>center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1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1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lake!</a:t>
            </a:r>
            <a:endParaRPr sz="3100">
              <a:latin typeface="Arial"/>
              <a:cs typeface="Arial"/>
            </a:endParaRPr>
          </a:p>
          <a:p>
            <a:pPr marL="355600" marR="200660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30" dirty="0">
                <a:solidFill>
                  <a:srgbClr val="FFFFFF"/>
                </a:solidFill>
                <a:latin typeface="Arial"/>
                <a:cs typeface="Arial"/>
              </a:rPr>
              <a:t>built </a:t>
            </a:r>
            <a:r>
              <a:rPr sz="3100" spc="-15" dirty="0">
                <a:solidFill>
                  <a:srgbClr val="FFFFFF"/>
                </a:solidFill>
                <a:latin typeface="Arial"/>
                <a:cs typeface="Arial"/>
              </a:rPr>
              <a:t>floating </a:t>
            </a:r>
            <a:r>
              <a:rPr sz="3100" spc="-200" dirty="0">
                <a:solidFill>
                  <a:srgbClr val="FFFFFF"/>
                </a:solidFill>
                <a:latin typeface="Arial"/>
                <a:cs typeface="Arial"/>
              </a:rPr>
              <a:t>islands </a:t>
            </a:r>
            <a:r>
              <a:rPr sz="3100" spc="-95" dirty="0">
                <a:solidFill>
                  <a:srgbClr val="FFFFFF"/>
                </a:solidFill>
                <a:latin typeface="Arial"/>
                <a:cs typeface="Arial"/>
              </a:rPr>
              <a:t>called </a:t>
            </a:r>
            <a:r>
              <a:rPr sz="3100" spc="-75" dirty="0">
                <a:solidFill>
                  <a:srgbClr val="FFFFFF"/>
                </a:solidFill>
                <a:latin typeface="Arial"/>
                <a:cs typeface="Arial"/>
              </a:rPr>
              <a:t>“chinampas” </a:t>
            </a:r>
            <a:r>
              <a:rPr sz="3100" spc="-45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3100" spc="-35" dirty="0">
                <a:solidFill>
                  <a:srgbClr val="FFFFFF"/>
                </a:solidFill>
                <a:latin typeface="Arial"/>
                <a:cs typeface="Arial"/>
              </a:rPr>
              <a:t>piling 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rich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earth 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3100" spc="15" dirty="0">
                <a:solidFill>
                  <a:srgbClr val="FFFFFF"/>
                </a:solidFill>
                <a:latin typeface="Arial"/>
                <a:cs typeface="Arial"/>
              </a:rPr>
              <a:t>bottom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3100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lake 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onto </a:t>
            </a:r>
            <a:r>
              <a:rPr sz="3100" spc="-80" dirty="0">
                <a:solidFill>
                  <a:srgbClr val="FFFFFF"/>
                </a:solidFill>
                <a:latin typeface="Arial"/>
                <a:cs typeface="Arial"/>
              </a:rPr>
              <a:t>rafts </a:t>
            </a: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3100" spc="-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1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70" dirty="0">
                <a:solidFill>
                  <a:srgbClr val="FFFFFF"/>
                </a:solidFill>
                <a:latin typeface="Arial"/>
                <a:cs typeface="Arial"/>
              </a:rPr>
              <a:t>wood</a:t>
            </a:r>
            <a:endParaRPr sz="31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40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roots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plants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grew </a:t>
            </a:r>
            <a:r>
              <a:rPr sz="2600" spc="-55" dirty="0">
                <a:solidFill>
                  <a:srgbClr val="FFFFFF"/>
                </a:solidFill>
                <a:latin typeface="Arial"/>
                <a:cs typeface="Arial"/>
              </a:rPr>
              <a:t>down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bottom, 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anchoring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600" spc="-70" dirty="0">
                <a:solidFill>
                  <a:srgbClr val="FFFFFF"/>
                </a:solidFill>
                <a:latin typeface="Arial"/>
                <a:cs typeface="Arial"/>
              </a:rPr>
              <a:t>rafts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5414" y="401828"/>
            <a:ext cx="2850515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40" dirty="0"/>
              <a:t>Tenochtitlan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04800" y="1295400"/>
            <a:ext cx="8534400" cy="50695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7294" y="6502654"/>
            <a:ext cx="309308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Trebuchet MS"/>
                <a:cs typeface="Trebuchet MS"/>
              </a:rPr>
              <a:t>Aerial </a:t>
            </a:r>
            <a:r>
              <a:rPr sz="2000" b="1" spc="-50" dirty="0">
                <a:solidFill>
                  <a:srgbClr val="FFFFFF"/>
                </a:solidFill>
                <a:latin typeface="Trebuchet MS"/>
                <a:cs typeface="Trebuchet MS"/>
              </a:rPr>
              <a:t>View </a:t>
            </a:r>
            <a:r>
              <a:rPr sz="2000" b="1" spc="-5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2000" b="1" spc="-3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FFFFFF"/>
                </a:solidFill>
                <a:latin typeface="Trebuchet MS"/>
                <a:cs typeface="Trebuchet MS"/>
              </a:rPr>
              <a:t>Tenochtitlan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0"/>
            <a:ext cx="6477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733930"/>
            <a:ext cx="8153400" cy="0"/>
          </a:xfrm>
          <a:custGeom>
            <a:avLst/>
            <a:gdLst/>
            <a:ahLst/>
            <a:cxnLst/>
            <a:rect l="l" t="t" r="r" b="b"/>
            <a:pathLst>
              <a:path w="8153400">
                <a:moveTo>
                  <a:pt x="0" y="0"/>
                </a:moveTo>
                <a:lnTo>
                  <a:pt x="8153400" y="0"/>
                </a:lnTo>
              </a:path>
            </a:pathLst>
          </a:custGeom>
          <a:ln w="12954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1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5" dirty="0"/>
              <a:t>Expanding </a:t>
            </a:r>
            <a:r>
              <a:rPr sz="4400" spc="-175" dirty="0"/>
              <a:t>the </a:t>
            </a:r>
            <a:r>
              <a:rPr sz="4400" spc="-170" dirty="0"/>
              <a:t>Aztec</a:t>
            </a:r>
            <a:r>
              <a:rPr sz="4400" spc="-565" dirty="0"/>
              <a:t> </a:t>
            </a:r>
            <a:r>
              <a:rPr sz="4400" spc="-30" dirty="0"/>
              <a:t>Empire…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1865629"/>
            <a:ext cx="7526655" cy="3509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2460" indent="-342900">
              <a:lnSpc>
                <a:spcPct val="100000"/>
              </a:lnSpc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200" dirty="0">
                <a:solidFill>
                  <a:srgbClr val="FFFFFF"/>
                </a:solidFill>
                <a:latin typeface="Arial"/>
                <a:cs typeface="Arial"/>
              </a:rPr>
              <a:t>1400s—warriors </a:t>
            </a:r>
            <a:r>
              <a:rPr sz="3100" spc="-95" dirty="0">
                <a:solidFill>
                  <a:srgbClr val="FFFFFF"/>
                </a:solidFill>
                <a:latin typeface="Arial"/>
                <a:cs typeface="Arial"/>
              </a:rPr>
              <a:t>began </a:t>
            </a:r>
            <a:r>
              <a:rPr sz="3100" spc="-100" dirty="0">
                <a:solidFill>
                  <a:srgbClr val="FFFFFF"/>
                </a:solidFill>
                <a:latin typeface="Arial"/>
                <a:cs typeface="Arial"/>
              </a:rPr>
              <a:t>conquering </a:t>
            </a:r>
            <a:r>
              <a:rPr sz="3100" spc="-65" dirty="0">
                <a:solidFill>
                  <a:srgbClr val="FFFFFF"/>
                </a:solidFill>
                <a:latin typeface="Arial"/>
                <a:cs typeface="Arial"/>
              </a:rPr>
              <a:t>other  </a:t>
            </a:r>
            <a:r>
              <a:rPr sz="3100" spc="-95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endParaRPr sz="3100">
              <a:latin typeface="Arial"/>
              <a:cs typeface="Arial"/>
            </a:endParaRPr>
          </a:p>
          <a:p>
            <a:pPr marL="355600" marR="168910" indent="-342900">
              <a:lnSpc>
                <a:spcPct val="100299"/>
              </a:lnSpc>
              <a:spcBef>
                <a:spcPts val="720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55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3100" spc="-35" dirty="0">
                <a:solidFill>
                  <a:srgbClr val="FFFFFF"/>
                </a:solidFill>
                <a:latin typeface="Arial"/>
                <a:cs typeface="Arial"/>
              </a:rPr>
              <a:t>them </a:t>
            </a:r>
            <a:r>
              <a:rPr sz="3100" spc="-20" dirty="0">
                <a:solidFill>
                  <a:srgbClr val="FFFFFF"/>
                </a:solidFill>
                <a:latin typeface="Arial"/>
                <a:cs typeface="Arial"/>
              </a:rPr>
              <a:t>pay </a:t>
            </a:r>
            <a:r>
              <a:rPr sz="3100" spc="70" dirty="0">
                <a:solidFill>
                  <a:srgbClr val="FFFFFF"/>
                </a:solidFill>
                <a:latin typeface="Arial"/>
                <a:cs typeface="Arial"/>
              </a:rPr>
              <a:t>taxes€ </a:t>
            </a:r>
            <a:r>
              <a:rPr sz="3100" spc="-100" dirty="0">
                <a:solidFill>
                  <a:srgbClr val="FFFFFF"/>
                </a:solidFill>
                <a:latin typeface="Arial"/>
                <a:cs typeface="Arial"/>
              </a:rPr>
              <a:t>noble </a:t>
            </a:r>
            <a:r>
              <a:rPr sz="3100" spc="-210" dirty="0">
                <a:solidFill>
                  <a:srgbClr val="FFFFFF"/>
                </a:solidFill>
                <a:latin typeface="Arial"/>
                <a:cs typeface="Arial"/>
              </a:rPr>
              <a:t>Aztecs</a:t>
            </a:r>
            <a:r>
              <a:rPr sz="3100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85" dirty="0">
                <a:solidFill>
                  <a:srgbClr val="FFFFFF"/>
                </a:solidFill>
                <a:latin typeface="Arial"/>
                <a:cs typeface="Arial"/>
              </a:rPr>
              <a:t>grew  </a:t>
            </a:r>
            <a:r>
              <a:rPr sz="3100" spc="-105" dirty="0">
                <a:solidFill>
                  <a:srgbClr val="FFFFFF"/>
                </a:solidFill>
                <a:latin typeface="Arial"/>
                <a:cs typeface="Arial"/>
              </a:rPr>
              <a:t>rich</a:t>
            </a:r>
            <a:endParaRPr sz="3100">
              <a:latin typeface="Arial"/>
              <a:cs typeface="Arial"/>
            </a:endParaRPr>
          </a:p>
          <a:p>
            <a:pPr marL="355600" marR="252729" indent="-342900">
              <a:lnSpc>
                <a:spcPct val="100000"/>
              </a:lnSpc>
              <a:spcBef>
                <a:spcPts val="745"/>
              </a:spcBef>
              <a:buClr>
                <a:srgbClr val="9A0000"/>
              </a:buClr>
              <a:buSzPct val="74193"/>
              <a:buFont typeface="Arial"/>
              <a:buChar char="■"/>
              <a:tabLst>
                <a:tab pos="355600" algn="l"/>
              </a:tabLst>
            </a:pP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had </a:t>
            </a:r>
            <a:r>
              <a:rPr sz="3100" spc="-6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100" spc="-100" dirty="0">
                <a:solidFill>
                  <a:srgbClr val="FFFFFF"/>
                </a:solidFill>
                <a:latin typeface="Arial"/>
                <a:cs typeface="Arial"/>
              </a:rPr>
              <a:t>emperor; </a:t>
            </a:r>
            <a:r>
              <a:rPr sz="3100" spc="-185" dirty="0">
                <a:solidFill>
                  <a:srgbClr val="FFFFFF"/>
                </a:solidFill>
                <a:latin typeface="Arial"/>
                <a:cs typeface="Arial"/>
              </a:rPr>
              <a:t>nobles </a:t>
            </a:r>
            <a:r>
              <a:rPr sz="3100" spc="-4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100" spc="-180" dirty="0">
                <a:solidFill>
                  <a:srgbClr val="FFFFFF"/>
                </a:solidFill>
                <a:latin typeface="Arial"/>
                <a:cs typeface="Arial"/>
              </a:rPr>
              <a:t>priests </a:t>
            </a:r>
            <a:r>
              <a:rPr sz="3100" spc="-95" dirty="0">
                <a:solidFill>
                  <a:srgbClr val="FFFFFF"/>
                </a:solidFill>
                <a:latin typeface="Arial"/>
                <a:cs typeface="Arial"/>
              </a:rPr>
              <a:t>helped  </a:t>
            </a:r>
            <a:r>
              <a:rPr sz="3100" spc="-110" dirty="0">
                <a:solidFill>
                  <a:srgbClr val="FFFFFF"/>
                </a:solidFill>
                <a:latin typeface="Arial"/>
                <a:cs typeface="Arial"/>
              </a:rPr>
              <a:t>emperor—all were </a:t>
            </a:r>
            <a:r>
              <a:rPr sz="3100" spc="-75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31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100" spc="-30" dirty="0">
                <a:solidFill>
                  <a:srgbClr val="FFFFFF"/>
                </a:solidFill>
                <a:latin typeface="Arial"/>
                <a:cs typeface="Arial"/>
              </a:rPr>
              <a:t>wealthy</a:t>
            </a:r>
            <a:endParaRPr sz="31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35"/>
              </a:spcBef>
              <a:buClr>
                <a:srgbClr val="65659A"/>
              </a:buClr>
              <a:buSzPct val="65384"/>
              <a:buFont typeface="Arial"/>
              <a:buChar char="■"/>
              <a:tabLst>
                <a:tab pos="755650" algn="l"/>
              </a:tabLst>
            </a:pP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everyone </a:t>
            </a:r>
            <a:r>
              <a:rPr sz="2600" spc="-175" dirty="0">
                <a:solidFill>
                  <a:srgbClr val="FFFFFF"/>
                </a:solidFill>
                <a:latin typeface="Arial"/>
                <a:cs typeface="Arial"/>
              </a:rPr>
              <a:t>was 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rich—most </a:t>
            </a:r>
            <a:r>
              <a:rPr sz="2600" spc="-85" dirty="0">
                <a:solidFill>
                  <a:srgbClr val="FFFFFF"/>
                </a:solidFill>
                <a:latin typeface="Arial"/>
                <a:cs typeface="Arial"/>
              </a:rPr>
              <a:t>people 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2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farmers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1107</Words>
  <Application>Microsoft Office PowerPoint</Application>
  <PresentationFormat>On-screen Show (4:3)</PresentationFormat>
  <Paragraphs>118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Courier New</vt:lpstr>
      <vt:lpstr>Times New Roman</vt:lpstr>
      <vt:lpstr>Trebuchet MS</vt:lpstr>
      <vt:lpstr>Office Theme</vt:lpstr>
      <vt:lpstr>Early Civilizations  of Latin America</vt:lpstr>
      <vt:lpstr>Aztec &amp; Incan Empires</vt:lpstr>
      <vt:lpstr>The Aztecs</vt:lpstr>
      <vt:lpstr>The Aztec Civilization</vt:lpstr>
      <vt:lpstr>Diorama of Tenochtitlan</vt:lpstr>
      <vt:lpstr>Tenochtitlan (Aztec capital)</vt:lpstr>
      <vt:lpstr>Tenochtitlan</vt:lpstr>
      <vt:lpstr>PowerPoint Presentation</vt:lpstr>
      <vt:lpstr>Expanding the Aztec Empire…</vt:lpstr>
      <vt:lpstr>Aztec Warrior Sculpture</vt:lpstr>
      <vt:lpstr>Men’s Work</vt:lpstr>
      <vt:lpstr>PowerPoint Presentation</vt:lpstr>
      <vt:lpstr>Women’s Work</vt:lpstr>
      <vt:lpstr>Aztec Achievements</vt:lpstr>
      <vt:lpstr>Disciplining Children</vt:lpstr>
      <vt:lpstr>Aztec Religion</vt:lpstr>
      <vt:lpstr>Aztec Temple</vt:lpstr>
      <vt:lpstr>Religious Ceremonies</vt:lpstr>
      <vt:lpstr>PowerPoint Presentation</vt:lpstr>
      <vt:lpstr>PowerPoint Presentation</vt:lpstr>
      <vt:lpstr>Be the Thing: Chinampas</vt:lpstr>
      <vt:lpstr>Be the Thing: Priest’s Hat</vt:lpstr>
      <vt:lpstr>The Inca</vt:lpstr>
      <vt:lpstr>Rise of the Inca</vt:lpstr>
      <vt:lpstr>Cuzco</vt:lpstr>
      <vt:lpstr>Incan  Empire</vt:lpstr>
      <vt:lpstr>Incan Accomplishments</vt:lpstr>
      <vt:lpstr>Aqueducts</vt:lpstr>
      <vt:lpstr>Inca Trails…</vt:lpstr>
      <vt:lpstr>Incan Accomplishments  (continued)</vt:lpstr>
      <vt:lpstr>Inca Terraces</vt:lpstr>
      <vt:lpstr>Architecture</vt:lpstr>
      <vt:lpstr>Machu Pichu –  Inca Ceremonial  Center</vt:lpstr>
      <vt:lpstr>Incan Government &amp; Records</vt:lpstr>
      <vt:lpstr>Inca Quipu</vt:lpstr>
      <vt:lpstr>Incan Religion</vt:lpstr>
      <vt:lpstr>Inca Mummy…500 Year Old Frozen Girl</vt:lpstr>
      <vt:lpstr>History Advertisement…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Civilizations of Latin America</dc:title>
  <dc:creator>Kasisi Brown</dc:creator>
  <cp:lastModifiedBy>Kasisi</cp:lastModifiedBy>
  <cp:revision>4</cp:revision>
  <dcterms:created xsi:type="dcterms:W3CDTF">2016-01-27T14:23:16Z</dcterms:created>
  <dcterms:modified xsi:type="dcterms:W3CDTF">2016-01-28T17:11:43Z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2011-01-31T00:00:00Z</vt:filetime>
  </property>
  <property fmtid="{D5CDD505-2E9C-101B-9397-08002B2CF9AE}" pid="3" name="Creator">
    <vt:lpwstr>Acrobat PDFMaker 8.1 for PowerPoint</vt:lpwstr>
  </property>
  <property fmtid="{D5CDD505-2E9C-101B-9397-08002B2CF9AE}" pid="4" name="LastSaved">
    <vt:filetime>2016-01-27T00:00:00Z</vt:filetime>
  </property>
</Properties>
</file>