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78" r:id="rId6"/>
    <p:sldId id="259" r:id="rId7"/>
    <p:sldId id="279" r:id="rId8"/>
    <p:sldId id="261" r:id="rId9"/>
    <p:sldId id="277" r:id="rId10"/>
    <p:sldId id="280" r:id="rId11"/>
    <p:sldId id="262" r:id="rId12"/>
    <p:sldId id="263" r:id="rId13"/>
    <p:sldId id="270" r:id="rId14"/>
    <p:sldId id="264" r:id="rId15"/>
    <p:sldId id="282" r:id="rId16"/>
    <p:sldId id="281" r:id="rId17"/>
    <p:sldId id="265" r:id="rId18"/>
    <p:sldId id="266" r:id="rId19"/>
    <p:sldId id="283" r:id="rId20"/>
    <p:sldId id="267" r:id="rId21"/>
    <p:sldId id="284" r:id="rId22"/>
    <p:sldId id="268" r:id="rId23"/>
    <p:sldId id="28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B59"/>
    <a:srgbClr val="F0F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65" d="100"/>
          <a:sy n="65" d="100"/>
        </p:scale>
        <p:origin x="7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5444E9-A58F-4BF6-B5C1-B206DBA2AD44}"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105508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444E9-A58F-4BF6-B5C1-B206DBA2AD44}"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269085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444E9-A58F-4BF6-B5C1-B206DBA2AD44}"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353217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444E9-A58F-4BF6-B5C1-B206DBA2AD44}"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22387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444E9-A58F-4BF6-B5C1-B206DBA2AD44}"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349432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5444E9-A58F-4BF6-B5C1-B206DBA2AD44}"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89483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5444E9-A58F-4BF6-B5C1-B206DBA2AD44}" type="datetimeFigureOut">
              <a:rPr lang="en-US" smtClean="0"/>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13952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444E9-A58F-4BF6-B5C1-B206DBA2AD44}" type="datetimeFigureOut">
              <a:rPr lang="en-US" smtClean="0"/>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349436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444E9-A58F-4BF6-B5C1-B206DBA2AD44}" type="datetimeFigureOut">
              <a:rPr lang="en-US" smtClean="0"/>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24704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444E9-A58F-4BF6-B5C1-B206DBA2AD44}"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1125891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444E9-A58F-4BF6-B5C1-B206DBA2AD44}"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1596-9345-48AD-A688-55EE511F5C8E}" type="slidenum">
              <a:rPr lang="en-US" smtClean="0"/>
              <a:t>‹#›</a:t>
            </a:fld>
            <a:endParaRPr lang="en-US"/>
          </a:p>
        </p:txBody>
      </p:sp>
    </p:spTree>
    <p:extLst>
      <p:ext uri="{BB962C8B-B14F-4D97-AF65-F5344CB8AC3E}">
        <p14:creationId xmlns:p14="http://schemas.microsoft.com/office/powerpoint/2010/main" val="203652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444E9-A58F-4BF6-B5C1-B206DBA2AD44}" type="datetimeFigureOut">
              <a:rPr lang="en-US" smtClean="0"/>
              <a:t>3/17/2016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51596-9345-48AD-A688-55EE511F5C8E}" type="slidenum">
              <a:rPr lang="en-US" smtClean="0"/>
              <a:t>‹#›</a:t>
            </a:fld>
            <a:endParaRPr lang="en-US"/>
          </a:p>
        </p:txBody>
      </p:sp>
    </p:spTree>
    <p:extLst>
      <p:ext uri="{BB962C8B-B14F-4D97-AF65-F5344CB8AC3E}">
        <p14:creationId xmlns:p14="http://schemas.microsoft.com/office/powerpoint/2010/main" val="100269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36098" y="858129"/>
            <a:ext cx="11380763" cy="5064369"/>
          </a:xfrm>
          <a:prstGeom prst="ellipse">
            <a:avLst/>
          </a:prstGeom>
          <a:solidFill>
            <a:srgbClr val="F0F0D8"/>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87480" y="2236151"/>
            <a:ext cx="10477997" cy="2308324"/>
          </a:xfrm>
          <a:prstGeom prst="rect">
            <a:avLst/>
          </a:prstGeom>
          <a:noFill/>
        </p:spPr>
        <p:txBody>
          <a:bodyPr wrap="non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Environmental Issues</a:t>
            </a:r>
          </a:p>
          <a:p>
            <a:pPr algn="ctr"/>
            <a:r>
              <a:rPr lang="en-US" sz="72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of Canada</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1723291" y="4389820"/>
            <a:ext cx="8745415" cy="1200329"/>
          </a:xfrm>
          <a:prstGeom prst="rect">
            <a:avLst/>
          </a:prstGeom>
          <a:noFill/>
        </p:spPr>
        <p:txBody>
          <a:bodyPr wrap="square" rtlCol="0">
            <a:spAutoFit/>
          </a:bodyPr>
          <a:lstStyle/>
          <a:p>
            <a:endParaRPr lang="en-US" dirty="0"/>
          </a:p>
          <a:p>
            <a:pPr algn="ctr"/>
            <a:r>
              <a:rPr lang="en-US" dirty="0" smtClean="0">
                <a:latin typeface="KG Love Somebody" panose="02000503000000020003" pitchFamily="2" charset="0"/>
              </a:rPr>
              <a:t>Acid Rain </a:t>
            </a:r>
            <a:r>
              <a:rPr lang="en-US" dirty="0">
                <a:latin typeface="KG Love Somebody" panose="02000503000000020003" pitchFamily="2" charset="0"/>
              </a:rPr>
              <a:t>and </a:t>
            </a:r>
            <a:r>
              <a:rPr lang="en-US" dirty="0" smtClean="0">
                <a:latin typeface="KG Love Somebody" panose="02000503000000020003" pitchFamily="2" charset="0"/>
              </a:rPr>
              <a:t>Pollution </a:t>
            </a:r>
            <a:r>
              <a:rPr lang="en-US" dirty="0">
                <a:latin typeface="KG Love Somebody" panose="02000503000000020003" pitchFamily="2" charset="0"/>
              </a:rPr>
              <a:t>of the Great Lakes, the </a:t>
            </a:r>
            <a:r>
              <a:rPr lang="en-US" dirty="0" smtClean="0">
                <a:latin typeface="KG Love Somebody" panose="02000503000000020003" pitchFamily="2" charset="0"/>
              </a:rPr>
              <a:t>Extraction </a:t>
            </a:r>
            <a:r>
              <a:rPr lang="en-US" dirty="0">
                <a:latin typeface="KG Love Somebody" panose="02000503000000020003" pitchFamily="2" charset="0"/>
              </a:rPr>
              <a:t>and </a:t>
            </a:r>
            <a:r>
              <a:rPr lang="en-US" dirty="0" smtClean="0">
                <a:latin typeface="KG Love Somebody" panose="02000503000000020003" pitchFamily="2" charset="0"/>
              </a:rPr>
              <a:t>Use </a:t>
            </a:r>
            <a:r>
              <a:rPr lang="en-US" dirty="0">
                <a:latin typeface="KG Love Somebody" panose="02000503000000020003" pitchFamily="2" charset="0"/>
              </a:rPr>
              <a:t>of </a:t>
            </a:r>
            <a:r>
              <a:rPr lang="en-US" dirty="0" smtClean="0">
                <a:latin typeface="KG Love Somebody" panose="02000503000000020003" pitchFamily="2" charset="0"/>
              </a:rPr>
              <a:t>Natural Resources </a:t>
            </a:r>
            <a:r>
              <a:rPr lang="en-US" dirty="0">
                <a:latin typeface="KG Love Somebody" panose="02000503000000020003" pitchFamily="2" charset="0"/>
              </a:rPr>
              <a:t>on the Canadian Shield, and </a:t>
            </a:r>
            <a:r>
              <a:rPr lang="en-US" dirty="0" smtClean="0">
                <a:latin typeface="KG Love Somebody" panose="02000503000000020003" pitchFamily="2" charset="0"/>
              </a:rPr>
              <a:t>Timber </a:t>
            </a:r>
            <a:r>
              <a:rPr lang="en-US" dirty="0">
                <a:latin typeface="KG Love Somebody" panose="02000503000000020003" pitchFamily="2" charset="0"/>
              </a:rPr>
              <a:t>R</a:t>
            </a:r>
            <a:r>
              <a:rPr lang="en-US" dirty="0" smtClean="0">
                <a:latin typeface="KG Love Somebody" panose="02000503000000020003" pitchFamily="2" charset="0"/>
              </a:rPr>
              <a:t>esources</a:t>
            </a:r>
            <a:endParaRPr lang="en-US" dirty="0">
              <a:latin typeface="KG Love Somebody" panose="02000503000000020003" pitchFamily="2" charset="0"/>
            </a:endParaRPr>
          </a:p>
          <a:p>
            <a:endParaRPr lang="en-US" dirty="0"/>
          </a:p>
        </p:txBody>
      </p:sp>
    </p:spTree>
    <p:extLst>
      <p:ext uri="{BB962C8B-B14F-4D97-AF65-F5344CB8AC3E}">
        <p14:creationId xmlns:p14="http://schemas.microsoft.com/office/powerpoint/2010/main" val="1194729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2592" y="944700"/>
            <a:ext cx="7564968" cy="495704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3811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107996"/>
          </a:xfrm>
          <a:prstGeom prst="rect">
            <a:avLst/>
          </a:prstGeom>
          <a:noFill/>
        </p:spPr>
        <p:txBody>
          <a:bodyPr wrap="square" lIns="91440" tIns="45720" rIns="91440" bIns="45720">
            <a:spAutoFit/>
          </a:bodyPr>
          <a:lstStyle/>
          <a:p>
            <a:pPr algn="ctr"/>
            <a:r>
              <a:rPr lang="en-US" sz="66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Pollution – Solution</a:t>
            </a:r>
            <a:endParaRPr lang="en-US" sz="66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4801314"/>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In 1971, the Great Lakes Water Quality Agreement was signed by US and Canada (renewed in 2002).</a:t>
            </a:r>
          </a:p>
          <a:p>
            <a:pPr marL="457200" indent="-4572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goal was to restore the lakes’ environment and to prevent further damage.</a:t>
            </a:r>
          </a:p>
          <a:p>
            <a:pPr marL="914400" lvl="1" indent="-457200">
              <a:buFont typeface="Courier New" panose="02070309020205020404" pitchFamily="49" charset="0"/>
              <a:buChar char="o"/>
            </a:pPr>
            <a:r>
              <a:rPr lang="en-US" sz="3200" dirty="0" smtClean="0">
                <a:latin typeface="KBScaredStraight" panose="02000603000000000000" pitchFamily="2" charset="0"/>
                <a:ea typeface="KBScaredStraight" panose="02000603000000000000" pitchFamily="2" charset="0"/>
              </a:rPr>
              <a:t>The countries are working together to reduce the amount of human wastes dumped in lakes.</a:t>
            </a:r>
          </a:p>
          <a:p>
            <a:pPr marL="914400" lvl="1" indent="-457200">
              <a:buFont typeface="Courier New" panose="02070309020205020404" pitchFamily="49" charset="0"/>
              <a:buChar char="o"/>
            </a:pPr>
            <a:r>
              <a:rPr lang="en-US" sz="3200" dirty="0" smtClean="0">
                <a:latin typeface="KBScaredStraight" panose="02000603000000000000" pitchFamily="2" charset="0"/>
                <a:ea typeface="KBScaredStraight" panose="02000603000000000000" pitchFamily="2" charset="0"/>
              </a:rPr>
              <a:t>They’re working to make sure that chemicals (like phosphorus) are not put into lakes.</a:t>
            </a:r>
          </a:p>
          <a:p>
            <a:endParaRPr lang="en-US" dirty="0"/>
          </a:p>
        </p:txBody>
      </p:sp>
    </p:spTree>
    <p:extLst>
      <p:ext uri="{BB962C8B-B14F-4D97-AF65-F5344CB8AC3E}">
        <p14:creationId xmlns:p14="http://schemas.microsoft.com/office/powerpoint/2010/main" val="1955160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015663"/>
          </a:xfrm>
          <a:prstGeom prst="rect">
            <a:avLst/>
          </a:prstGeom>
          <a:noFill/>
        </p:spPr>
        <p:txBody>
          <a:bodyPr wrap="square" lIns="91440" tIns="45720" rIns="91440" bIns="45720">
            <a:spAutoFit/>
          </a:bodyPr>
          <a:lstStyle/>
          <a:p>
            <a:pPr algn="ct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E</a:t>
            </a:r>
            <a:r>
              <a:rPr lang="en-US" sz="60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xtractio</a:t>
            </a: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n of Resources</a:t>
            </a:r>
            <a:endParaRPr lang="en-US" sz="60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293757"/>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Canadian Shield is a large area of thin, rocky soil that surrounds the Hudson Bay.</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Beneath the soil is one of Canada’s most valuable resources: minerals (gold, silver, copper, zinc, lead, iron ore, uranium, &amp; nickel).</a:t>
            </a:r>
          </a:p>
          <a:p>
            <a:pPr marL="742950" lvl="1"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Mineral deposits are very important to Canada’s economy because they provide jobs.</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1.5 million people make their living in the mining industry in this area.</a:t>
            </a:r>
          </a:p>
          <a:p>
            <a:endParaRPr lang="en-US" dirty="0"/>
          </a:p>
        </p:txBody>
      </p:sp>
    </p:spTree>
    <p:extLst>
      <p:ext uri="{BB962C8B-B14F-4D97-AF65-F5344CB8AC3E}">
        <p14:creationId xmlns:p14="http://schemas.microsoft.com/office/powerpoint/2010/main" val="2750008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31265" y="548640"/>
            <a:ext cx="9129469" cy="576072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175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015663"/>
          </a:xfrm>
          <a:prstGeom prst="rect">
            <a:avLst/>
          </a:prstGeom>
          <a:noFill/>
        </p:spPr>
        <p:txBody>
          <a:bodyPr wrap="square" lIns="91440" tIns="45720" rIns="91440" bIns="45720">
            <a:spAutoFit/>
          </a:bodyPr>
          <a:lstStyle/>
          <a:p>
            <a:pPr algn="ct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E</a:t>
            </a:r>
            <a:r>
              <a:rPr lang="en-US" sz="60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xtractio</a:t>
            </a: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n of Resources</a:t>
            </a:r>
            <a:endParaRPr lang="en-US" sz="60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170646"/>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Blasting &amp; digging with heavy machinery causes the land around mines to be damaged and the environment is often ruined.</a:t>
            </a:r>
          </a:p>
          <a:p>
            <a:pPr marL="457200" indent="-45720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i="1" dirty="0" smtClean="0">
                <a:latin typeface="KBScaredStraight" panose="02000603000000000000" pitchFamily="2" charset="0"/>
                <a:ea typeface="KBScaredStraight" panose="02000603000000000000" pitchFamily="2" charset="0"/>
              </a:rPr>
              <a:t>Slag</a:t>
            </a:r>
            <a:r>
              <a:rPr lang="en-US" sz="3600" dirty="0" smtClean="0">
                <a:latin typeface="KBScaredStraight" panose="02000603000000000000" pitchFamily="2" charset="0"/>
                <a:ea typeface="KBScaredStraight" panose="02000603000000000000" pitchFamily="2" charset="0"/>
              </a:rPr>
              <a:t>, or leftover rock from the smelting process, is often dumped in any convenient place.</a:t>
            </a:r>
          </a:p>
          <a:p>
            <a:pPr marL="457200" indent="-45720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Mining processes release harmful chemicals into the air, which causes acid rain.</a:t>
            </a:r>
          </a:p>
          <a:p>
            <a:endParaRPr lang="en-US" dirty="0"/>
          </a:p>
        </p:txBody>
      </p:sp>
    </p:spTree>
    <p:extLst>
      <p:ext uri="{BB962C8B-B14F-4D97-AF65-F5344CB8AC3E}">
        <p14:creationId xmlns:p14="http://schemas.microsoft.com/office/powerpoint/2010/main" val="1123900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descr="ekati_diamond_min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31753" y="179021"/>
            <a:ext cx="8002336" cy="5365974"/>
          </a:xfrm>
          <a:prstGeom prst="rect">
            <a:avLst/>
          </a:prstGeom>
          <a:ln>
            <a:solidFill>
              <a:schemeClr val="tx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5758"/>
          <a:stretch/>
        </p:blipFill>
        <p:spPr>
          <a:xfrm>
            <a:off x="7723163" y="3729283"/>
            <a:ext cx="4141564" cy="293291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7061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LF_0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4075" y="1027906"/>
            <a:ext cx="5486400" cy="4409062"/>
          </a:xfrm>
          <a:prstGeom prst="rect">
            <a:avLst/>
          </a:prstGeom>
          <a:ln>
            <a:solidFill>
              <a:schemeClr val="tx1"/>
            </a:solidFill>
          </a:ln>
          <a:effectLst>
            <a:outerShdw blurRad="292100" dist="139700" dir="2700000" algn="tl" rotWithShape="0">
              <a:srgbClr val="333333">
                <a:alpha val="65000"/>
              </a:srgbClr>
            </a:outerShdw>
          </a:effectLst>
        </p:spPr>
      </p:pic>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l="23243"/>
          <a:stretch/>
        </p:blipFill>
        <p:spPr>
          <a:xfrm>
            <a:off x="6286500" y="1027906"/>
            <a:ext cx="5486400" cy="440906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0501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015663"/>
          </a:xfrm>
          <a:prstGeom prst="rect">
            <a:avLst/>
          </a:prstGeom>
          <a:noFill/>
        </p:spPr>
        <p:txBody>
          <a:bodyPr wrap="square" lIns="91440" tIns="45720" rIns="91440" bIns="45720">
            <a:spAutoFit/>
          </a:bodyPr>
          <a:lstStyle/>
          <a:p>
            <a:pPr algn="ct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E</a:t>
            </a:r>
            <a:r>
              <a:rPr lang="en-US" sz="60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xtractio</a:t>
            </a:r>
            <a:r>
              <a:rPr lang="en-US" sz="6000" b="1"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n - Solution</a:t>
            </a:r>
            <a:endParaRPr lang="en-US" sz="60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109091"/>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Canada’s government has made new rules about mining.</a:t>
            </a:r>
          </a:p>
          <a:p>
            <a:pPr marL="285750" indent="-285750">
              <a:buFont typeface="Arial" panose="020B0604020202020204" pitchFamily="34" charset="0"/>
              <a:buChar char="•"/>
            </a:pPr>
            <a:endParaRPr lang="en-US" sz="44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Some rules reduce the amount of pollution allowed in waterways.</a:t>
            </a:r>
          </a:p>
          <a:p>
            <a:pPr marL="1200150" lvl="2" indent="-28575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The government hopes to keep its fish alive and safe to eat.</a:t>
            </a:r>
          </a:p>
          <a:p>
            <a:endParaRPr lang="en-US" dirty="0"/>
          </a:p>
        </p:txBody>
      </p:sp>
    </p:spTree>
    <p:extLst>
      <p:ext uri="{BB962C8B-B14F-4D97-AF65-F5344CB8AC3E}">
        <p14:creationId xmlns:p14="http://schemas.microsoft.com/office/powerpoint/2010/main" val="3728164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Timber Industry</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4912114"/>
          </a:xfrm>
          <a:prstGeom prst="rect">
            <a:avLst/>
          </a:prstGeom>
          <a:noFill/>
        </p:spPr>
        <p:txBody>
          <a:bodyPr wrap="square" rtlCol="0">
            <a:spAutoFit/>
          </a:bodyPr>
          <a:lstStyle/>
          <a:p>
            <a:pPr marL="285750" indent="-285750">
              <a:buFont typeface="Arial" panose="020B0604020202020204" pitchFamily="34" charset="0"/>
              <a:buChar char="•"/>
            </a:pPr>
            <a:endParaRPr lang="en-US" sz="3600" dirty="0">
              <a:latin typeface="KG Love Somebody" panose="02000503000000020003" pitchFamily="2" charset="0"/>
            </a:endParaRPr>
          </a:p>
          <a:p>
            <a:pPr marL="285750" indent="-285750">
              <a:lnSpc>
                <a:spcPct val="90000"/>
              </a:lnSpc>
              <a:buFont typeface="Arial" panose="020B0604020202020204" pitchFamily="34" charset="0"/>
              <a:buChar char="•"/>
            </a:pPr>
            <a:r>
              <a:rPr lang="en-US" altLang="en-US" sz="3600" dirty="0" smtClean="0">
                <a:latin typeface="KBScaredStraight" panose="02000603000000000000" pitchFamily="2" charset="0"/>
                <a:ea typeface="KBScaredStraight" panose="02000603000000000000" pitchFamily="2" charset="0"/>
              </a:rPr>
              <a:t>With almost half its land covered in forests, Canada is a leading producer of timber products.</a:t>
            </a:r>
          </a:p>
          <a:p>
            <a:pPr marL="742950" lvl="1" indent="-285750">
              <a:lnSpc>
                <a:spcPct val="90000"/>
              </a:lnSpc>
              <a:buFont typeface="Arial" panose="020B0604020202020204" pitchFamily="34" charset="0"/>
              <a:buChar char="•"/>
            </a:pPr>
            <a:r>
              <a:rPr lang="en-US" altLang="en-US" sz="3600" dirty="0" smtClean="0">
                <a:latin typeface="KBScaredStraight" panose="02000603000000000000" pitchFamily="2" charset="0"/>
                <a:ea typeface="KBScaredStraight" panose="02000603000000000000" pitchFamily="2" charset="0"/>
              </a:rPr>
              <a:t>These products include lumber, paper, plywood, and wood pulp.</a:t>
            </a:r>
          </a:p>
          <a:p>
            <a:pPr marL="742950" lvl="1" indent="-285750">
              <a:lnSpc>
                <a:spcPct val="90000"/>
              </a:lnSpc>
              <a:buFont typeface="Arial" panose="020B0604020202020204" pitchFamily="34" charset="0"/>
              <a:buChar char="•"/>
            </a:pPr>
            <a:endParaRPr lang="en-US" altLang="en-US" sz="3600" dirty="0" smtClean="0">
              <a:latin typeface="KBScaredStraight" panose="02000603000000000000" pitchFamily="2" charset="0"/>
              <a:ea typeface="KBScaredStraight" panose="02000603000000000000" pitchFamily="2" charset="0"/>
            </a:endParaRPr>
          </a:p>
          <a:p>
            <a:pPr marL="285750" indent="-285750">
              <a:lnSpc>
                <a:spcPct val="90000"/>
              </a:lnSpc>
              <a:buFont typeface="Arial" panose="020B0604020202020204" pitchFamily="34" charset="0"/>
              <a:buChar char="•"/>
            </a:pPr>
            <a:r>
              <a:rPr lang="en-US" altLang="en-US" sz="3600" dirty="0" smtClean="0">
                <a:latin typeface="KBScaredStraight" panose="02000603000000000000" pitchFamily="2" charset="0"/>
                <a:ea typeface="KBScaredStraight" panose="02000603000000000000" pitchFamily="2" charset="0"/>
              </a:rPr>
              <a:t>The major timber-producing provinces include British Columbia, Quebec, and Ontario.</a:t>
            </a:r>
          </a:p>
          <a:p>
            <a:endParaRPr lang="en-US" dirty="0"/>
          </a:p>
        </p:txBody>
      </p:sp>
    </p:spTree>
    <p:extLst>
      <p:ext uri="{BB962C8B-B14F-4D97-AF65-F5344CB8AC3E}">
        <p14:creationId xmlns:p14="http://schemas.microsoft.com/office/powerpoint/2010/main" val="2960378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246" y="176441"/>
            <a:ext cx="8366760" cy="557784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descr="1546_defore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317" y="3248741"/>
            <a:ext cx="5089195" cy="3392797"/>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10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Acid Rain</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292823"/>
            <a:ext cx="11268219" cy="5632311"/>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Coal-burning factories, cars, &amp; trucks release chemicals that pollute the air.</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pollutants mix with water molecules in clouds and turn the water acidic.</a:t>
            </a:r>
          </a:p>
          <a:p>
            <a:pPr marL="742950" lvl="1"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High levels of acid in rain can damage or kill trees and pollute lakes enough to kill fish.</a:t>
            </a: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Houses, buildings, and statues can also be damaged.</a:t>
            </a:r>
          </a:p>
          <a:p>
            <a:endParaRPr lang="en-US" dirty="0"/>
          </a:p>
        </p:txBody>
      </p:sp>
    </p:spTree>
    <p:extLst>
      <p:ext uri="{BB962C8B-B14F-4D97-AF65-F5344CB8AC3E}">
        <p14:creationId xmlns:p14="http://schemas.microsoft.com/office/powerpoint/2010/main" val="1602315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Timber Industry</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909310"/>
          </a:xfrm>
          <a:prstGeom prst="rect">
            <a:avLst/>
          </a:prstGeom>
          <a:noFill/>
        </p:spPr>
        <p:txBody>
          <a:bodyPr wrap="square" rtlCol="0">
            <a:spAutoFit/>
          </a:bodyPr>
          <a:lstStyle/>
          <a:p>
            <a:pPr marL="576072"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Citizens </a:t>
            </a:r>
            <a:r>
              <a:rPr lang="en-US" sz="2400" dirty="0">
                <a:latin typeface="KBScaredStraight" panose="02000603000000000000" pitchFamily="2" charset="0"/>
                <a:ea typeface="KBScaredStraight" panose="02000603000000000000" pitchFamily="2" charset="0"/>
              </a:rPr>
              <a:t>are concerned that logging is destroying the </a:t>
            </a:r>
            <a:r>
              <a:rPr lang="en-US" sz="2400" dirty="0" smtClean="0">
                <a:latin typeface="KBScaredStraight" panose="02000603000000000000" pitchFamily="2" charset="0"/>
                <a:ea typeface="KBScaredStraight" panose="02000603000000000000" pitchFamily="2" charset="0"/>
              </a:rPr>
              <a:t>forests.</a:t>
            </a:r>
          </a:p>
          <a:p>
            <a:pPr marL="576072" indent="-4572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576072" indent="-457200">
              <a:buFont typeface="Arial" panose="020B0604020202020204" pitchFamily="34" charset="0"/>
              <a:buChar char="•"/>
              <a:defRPr/>
            </a:pPr>
            <a:r>
              <a:rPr lang="en-US" sz="2400" dirty="0">
                <a:latin typeface="KBScaredStraight" panose="02000603000000000000" pitchFamily="2" charset="0"/>
                <a:ea typeface="KBScaredStraight" panose="02000603000000000000" pitchFamily="2" charset="0"/>
              </a:rPr>
              <a:t>Most timber companies cut all the trees in a given area, leaving large treeless gaps in the forest (called </a:t>
            </a:r>
            <a:r>
              <a:rPr lang="en-US" sz="2400" dirty="0" smtClean="0">
                <a:latin typeface="KBScaredStraight" panose="02000603000000000000" pitchFamily="2" charset="0"/>
                <a:ea typeface="KBScaredStraight" panose="02000603000000000000" pitchFamily="2" charset="0"/>
              </a:rPr>
              <a:t>“clear-cutting”).</a:t>
            </a:r>
          </a:p>
          <a:p>
            <a:pPr marL="1033272" lvl="1"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This reduces </a:t>
            </a:r>
            <a:r>
              <a:rPr lang="en-US" sz="2400" dirty="0">
                <a:latin typeface="KBScaredStraight" panose="02000603000000000000" pitchFamily="2" charset="0"/>
                <a:ea typeface="KBScaredStraight" panose="02000603000000000000" pitchFamily="2" charset="0"/>
              </a:rPr>
              <a:t>water quality, causes erosion, &amp; kills animals’ </a:t>
            </a:r>
            <a:r>
              <a:rPr lang="en-US" sz="2400" dirty="0" smtClean="0">
                <a:latin typeface="KBScaredStraight" panose="02000603000000000000" pitchFamily="2" charset="0"/>
                <a:ea typeface="KBScaredStraight" panose="02000603000000000000" pitchFamily="2" charset="0"/>
              </a:rPr>
              <a:t>habitats.</a:t>
            </a:r>
          </a:p>
          <a:p>
            <a:pPr marL="1033272" lvl="1"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Heavy </a:t>
            </a:r>
            <a:r>
              <a:rPr lang="en-US" sz="2400" dirty="0">
                <a:latin typeface="KBScaredStraight" panose="02000603000000000000" pitchFamily="2" charset="0"/>
                <a:ea typeface="KBScaredStraight" panose="02000603000000000000" pitchFamily="2" charset="0"/>
              </a:rPr>
              <a:t>machinery leaves the </a:t>
            </a:r>
            <a:r>
              <a:rPr lang="en-US" sz="2400" dirty="0" smtClean="0">
                <a:latin typeface="KBScaredStraight" panose="02000603000000000000" pitchFamily="2" charset="0"/>
                <a:ea typeface="KBScaredStraight" panose="02000603000000000000" pitchFamily="2" charset="0"/>
              </a:rPr>
              <a:t>forest floor compacted and makes </a:t>
            </a:r>
            <a:r>
              <a:rPr lang="en-US" sz="2400" dirty="0">
                <a:latin typeface="KBScaredStraight" panose="02000603000000000000" pitchFamily="2" charset="0"/>
                <a:ea typeface="KBScaredStraight" panose="02000603000000000000" pitchFamily="2" charset="0"/>
              </a:rPr>
              <a:t>it hard for new growth to </a:t>
            </a:r>
            <a:r>
              <a:rPr lang="en-US" sz="2400" dirty="0" smtClean="0">
                <a:latin typeface="KBScaredStraight" panose="02000603000000000000" pitchFamily="2" charset="0"/>
                <a:ea typeface="KBScaredStraight" panose="02000603000000000000" pitchFamily="2" charset="0"/>
              </a:rPr>
              <a:t>start.</a:t>
            </a:r>
          </a:p>
          <a:p>
            <a:pPr marL="1033272" lvl="1" indent="-4572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pPr marL="1033272" lvl="1"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Cutting </a:t>
            </a:r>
            <a:r>
              <a:rPr lang="en-US" sz="2400" dirty="0">
                <a:latin typeface="KBScaredStraight" panose="02000603000000000000" pitchFamily="2" charset="0"/>
                <a:ea typeface="KBScaredStraight" panose="02000603000000000000" pitchFamily="2" charset="0"/>
              </a:rPr>
              <a:t>trees down quicker than they can be re-grown is called </a:t>
            </a:r>
            <a:r>
              <a:rPr lang="en-US" sz="2400" dirty="0" smtClean="0">
                <a:latin typeface="KBScaredStraight" panose="02000603000000000000" pitchFamily="2" charset="0"/>
                <a:ea typeface="KBScaredStraight" panose="02000603000000000000" pitchFamily="2" charset="0"/>
              </a:rPr>
              <a:t>“deforestation”.</a:t>
            </a:r>
          </a:p>
          <a:p>
            <a:pPr marL="1033272" lvl="1"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Trees </a:t>
            </a:r>
            <a:r>
              <a:rPr lang="en-US" sz="2400" dirty="0">
                <a:latin typeface="KBScaredStraight" panose="02000603000000000000" pitchFamily="2" charset="0"/>
                <a:ea typeface="KBScaredStraight" panose="02000603000000000000" pitchFamily="2" charset="0"/>
              </a:rPr>
              <a:t>are a limited </a:t>
            </a:r>
            <a:r>
              <a:rPr lang="en-US" sz="2400" dirty="0" smtClean="0">
                <a:latin typeface="KBScaredStraight" panose="02000603000000000000" pitchFamily="2" charset="0"/>
                <a:ea typeface="KBScaredStraight" panose="02000603000000000000" pitchFamily="2" charset="0"/>
              </a:rPr>
              <a:t>resource.</a:t>
            </a:r>
          </a:p>
          <a:p>
            <a:pPr marL="1490472" lvl="2" indent="-457200">
              <a:buFont typeface="Arial" panose="020B0604020202020204" pitchFamily="34" charset="0"/>
              <a:buChar char="•"/>
              <a:defRPr/>
            </a:pPr>
            <a:r>
              <a:rPr lang="en-US" sz="2400" dirty="0" smtClean="0">
                <a:latin typeface="KBScaredStraight" panose="02000603000000000000" pitchFamily="2" charset="0"/>
                <a:ea typeface="KBScaredStraight" panose="02000603000000000000" pitchFamily="2" charset="0"/>
              </a:rPr>
              <a:t>If </a:t>
            </a:r>
            <a:r>
              <a:rPr lang="en-US" sz="2400" dirty="0">
                <a:latin typeface="KBScaredStraight" panose="02000603000000000000" pitchFamily="2" charset="0"/>
                <a:ea typeface="KBScaredStraight" panose="02000603000000000000" pitchFamily="2" charset="0"/>
              </a:rPr>
              <a:t>they continue to be overused, they will not be renewed.</a:t>
            </a:r>
          </a:p>
          <a:p>
            <a:pPr marL="576072" indent="-457200">
              <a:buFont typeface="Arial" panose="020B0604020202020204" pitchFamily="34" charset="0"/>
              <a:buChar char="•"/>
              <a:defRPr/>
            </a:pPr>
            <a:endParaRPr lang="en-US" sz="2400" b="1" u="sng" dirty="0"/>
          </a:p>
          <a:p>
            <a:pPr marL="1033272" lvl="1" indent="-457200">
              <a:buFont typeface="Arial" panose="020B0604020202020204" pitchFamily="34" charset="0"/>
              <a:buChar char="•"/>
              <a:defRPr/>
            </a:pPr>
            <a:endParaRPr lang="en-US" sz="2400" dirty="0">
              <a:latin typeface="KBScaredStraight" panose="02000603000000000000" pitchFamily="2" charset="0"/>
              <a:ea typeface="KBScaredStraight" panose="02000603000000000000" pitchFamily="2" charset="0"/>
            </a:endParaRPr>
          </a:p>
          <a:p>
            <a:endParaRPr lang="en-US" dirty="0"/>
          </a:p>
        </p:txBody>
      </p:sp>
    </p:spTree>
    <p:extLst>
      <p:ext uri="{BB962C8B-B14F-4D97-AF65-F5344CB8AC3E}">
        <p14:creationId xmlns:p14="http://schemas.microsoft.com/office/powerpoint/2010/main" val="3242182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stabnd-of-boreal-forest-tree"/>
          <p:cNvPicPr>
            <a:picLocks noChangeAspect="1" noChangeArrowheads="1"/>
          </p:cNvPicPr>
          <p:nvPr/>
        </p:nvPicPr>
        <p:blipFill rotWithShape="1">
          <a:blip r:embed="rId3">
            <a:extLst>
              <a:ext uri="{28A0092B-C50C-407E-A947-70E740481C1C}">
                <a14:useLocalDpi xmlns:a14="http://schemas.microsoft.com/office/drawing/2010/main" val="0"/>
              </a:ext>
            </a:extLst>
          </a:blip>
          <a:srcRect b="11051"/>
          <a:stretch/>
        </p:blipFill>
        <p:spPr bwMode="auto">
          <a:xfrm>
            <a:off x="5704147" y="3009821"/>
            <a:ext cx="6297889" cy="372551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3430" y="173231"/>
            <a:ext cx="7252864" cy="367610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5422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Timber - Solution</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293757"/>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Government and industries are working together to manage use of the forests.</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Hundreds of millions of seedlings are planted each year.</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Billions of dollars are spent on managing and protecting the forests.</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Over $100 million is spent each year by the logging industry to protect wildlife &amp; their habitats.</a:t>
            </a:r>
          </a:p>
          <a:p>
            <a:endParaRPr lang="en-US" dirty="0"/>
          </a:p>
        </p:txBody>
      </p:sp>
    </p:spTree>
    <p:extLst>
      <p:ext uri="{BB962C8B-B14F-4D97-AF65-F5344CB8AC3E}">
        <p14:creationId xmlns:p14="http://schemas.microsoft.com/office/powerpoint/2010/main" val="4245594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784830"/>
          </a:xfrm>
          <a:prstGeom prst="rect">
            <a:avLst/>
          </a:prstGeom>
          <a:noFill/>
        </p:spPr>
        <p:txBody>
          <a:bodyPr wrap="square" lIns="91440" tIns="45720" rIns="91440" bIns="45720">
            <a:spAutoFit/>
          </a:bodyPr>
          <a:lstStyle/>
          <a:p>
            <a:pPr algn="ctr"/>
            <a:r>
              <a:rPr lang="en-US" sz="45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Canada’s Environmental Concerns Billboard</a:t>
            </a:r>
            <a:endParaRPr lang="en-US" sz="45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124480"/>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Choose one of the following environmental concerns to show in your billboard: </a:t>
            </a:r>
            <a:endParaRPr lang="en-US" sz="22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air </a:t>
            </a:r>
            <a:r>
              <a:rPr lang="en-US" sz="2200" dirty="0">
                <a:latin typeface="Times New Roman" panose="02020603050405020304" pitchFamily="18" charset="0"/>
                <a:cs typeface="Times New Roman" panose="02020603050405020304" pitchFamily="18" charset="0"/>
              </a:rPr>
              <a:t>pollution around Great </a:t>
            </a:r>
            <a:r>
              <a:rPr lang="en-US" sz="2200" dirty="0" smtClean="0">
                <a:latin typeface="Times New Roman" panose="02020603050405020304" pitchFamily="18" charset="0"/>
                <a:cs typeface="Times New Roman" panose="02020603050405020304" pitchFamily="18" charset="0"/>
              </a:rPr>
              <a:t>Lakes </a:t>
            </a:r>
          </a:p>
          <a:p>
            <a:pPr marL="742950" lvl="1"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acid </a:t>
            </a:r>
            <a:r>
              <a:rPr lang="en-US" sz="2200" dirty="0">
                <a:latin typeface="Times New Roman" panose="02020603050405020304" pitchFamily="18" charset="0"/>
                <a:cs typeface="Times New Roman" panose="02020603050405020304" pitchFamily="18" charset="0"/>
              </a:rPr>
              <a:t>rain around Great </a:t>
            </a:r>
            <a:r>
              <a:rPr lang="en-US" sz="2200" dirty="0" smtClean="0">
                <a:latin typeface="Times New Roman" panose="02020603050405020304" pitchFamily="18" charset="0"/>
                <a:cs typeface="Times New Roman" panose="02020603050405020304" pitchFamily="18" charset="0"/>
              </a:rPr>
              <a:t>Lakes</a:t>
            </a:r>
          </a:p>
          <a:p>
            <a:pPr marL="742950" lvl="1"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over-extraction </a:t>
            </a:r>
            <a:r>
              <a:rPr lang="en-US" sz="2200" dirty="0">
                <a:latin typeface="Times New Roman" panose="02020603050405020304" pitchFamily="18" charset="0"/>
                <a:cs typeface="Times New Roman" panose="02020603050405020304" pitchFamily="18" charset="0"/>
              </a:rPr>
              <a:t>of minerals in the Canadian </a:t>
            </a:r>
            <a:r>
              <a:rPr lang="en-US" sz="2200" dirty="0" smtClean="0">
                <a:latin typeface="Times New Roman" panose="02020603050405020304" pitchFamily="18" charset="0"/>
                <a:cs typeface="Times New Roman" panose="02020603050405020304" pitchFamily="18" charset="0"/>
              </a:rPr>
              <a:t>Shield</a:t>
            </a:r>
          </a:p>
          <a:p>
            <a:pPr marL="742950" lvl="1"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a:t>
            </a:r>
            <a:r>
              <a:rPr lang="en-US" sz="2200" dirty="0" smtClean="0">
                <a:latin typeface="Times New Roman" panose="02020603050405020304" pitchFamily="18" charset="0"/>
                <a:cs typeface="Times New Roman" panose="02020603050405020304" pitchFamily="18" charset="0"/>
              </a:rPr>
              <a:t>eforestation</a:t>
            </a:r>
          </a:p>
          <a:p>
            <a:pPr marL="742950" lvl="1"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overfishing</a:t>
            </a: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Think </a:t>
            </a:r>
            <a:r>
              <a:rPr lang="en-US" sz="2200" dirty="0">
                <a:latin typeface="Times New Roman" panose="02020603050405020304" pitchFamily="18" charset="0"/>
                <a:cs typeface="Times New Roman" panose="02020603050405020304" pitchFamily="18" charset="0"/>
              </a:rPr>
              <a:t>of one thing that people might do to help reduce or solve the environmental concern. </a:t>
            </a:r>
            <a:endParaRPr lang="en-US" sz="2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Create </a:t>
            </a:r>
            <a:r>
              <a:rPr lang="en-US" sz="2200" dirty="0">
                <a:latin typeface="Times New Roman" panose="02020603050405020304" pitchFamily="18" charset="0"/>
                <a:cs typeface="Times New Roman" panose="02020603050405020304" pitchFamily="18" charset="0"/>
              </a:rPr>
              <a:t>a billboard that includes images &amp; words that communicate your idea for reducing or solving the problem.</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algn="ctr"/>
            <a:r>
              <a:rPr lang="en-US" sz="2500" b="1" dirty="0"/>
              <a:t>*DESIGN TIPS: A billboard should be so simple that people can get the message as they drive by at high speeds. Get your ideas across quickly using large images and as few words as possible.</a:t>
            </a:r>
          </a:p>
          <a:p>
            <a:endParaRPr lang="en-US" dirty="0"/>
          </a:p>
        </p:txBody>
      </p:sp>
      <p:pic>
        <p:nvPicPr>
          <p:cNvPr id="2055" name="Picture 2" descr="C:\Documents and Settings\e200602727\Local Settings\Temporary Internet Files\Content.IE5\9Z3YBQ3J\MCj028761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098" y="450837"/>
            <a:ext cx="7239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904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26480" cy="6858000"/>
          </a:xfrm>
          <a:ln>
            <a:solidFill>
              <a:schemeClr val="tx1"/>
            </a:solidFill>
          </a:ln>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79" y="0"/>
            <a:ext cx="6126480" cy="6858000"/>
          </a:xfrm>
          <a:prstGeom prst="rect">
            <a:avLst/>
          </a:prstGeom>
          <a:ln>
            <a:solidFill>
              <a:schemeClr val="tx1"/>
            </a:solidFill>
          </a:ln>
        </p:spPr>
      </p:pic>
    </p:spTree>
    <p:extLst>
      <p:ext uri="{BB962C8B-B14F-4D97-AF65-F5344CB8AC3E}">
        <p14:creationId xmlns:p14="http://schemas.microsoft.com/office/powerpoint/2010/main" val="2208295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743201" y="0"/>
            <a:ext cx="6724356"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6037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Acid Rain</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292823"/>
            <a:ext cx="11268219" cy="4524315"/>
          </a:xfrm>
          <a:prstGeom prst="rect">
            <a:avLst/>
          </a:prstGeom>
          <a:noFill/>
        </p:spPr>
        <p:txBody>
          <a:bodyPr wrap="square" rtlCol="0">
            <a:spAutoFit/>
          </a:bodyPr>
          <a:lstStyle/>
          <a:p>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Southern Canada (near the Great Lakes region) experiences the highest levels of acid rain.</a:t>
            </a: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50-75% of the pollution that causes acid rain actually comes from the US.</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Wind patterns tend to move the pollution from the US north into Canada.</a:t>
            </a:r>
          </a:p>
          <a:p>
            <a:endParaRPr lang="en-US" dirty="0"/>
          </a:p>
        </p:txBody>
      </p:sp>
    </p:spTree>
    <p:extLst>
      <p:ext uri="{BB962C8B-B14F-4D97-AF65-F5344CB8AC3E}">
        <p14:creationId xmlns:p14="http://schemas.microsoft.com/office/powerpoint/2010/main" val="3923085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9860"/>
          <a:stretch/>
        </p:blipFill>
        <p:spPr>
          <a:xfrm>
            <a:off x="1524000" y="338070"/>
            <a:ext cx="9144000" cy="618185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9519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200329"/>
          </a:xfrm>
          <a:prstGeom prst="rect">
            <a:avLst/>
          </a:prstGeom>
          <a:noFill/>
        </p:spPr>
        <p:txBody>
          <a:bodyPr wrap="square" lIns="91440" tIns="45720" rIns="91440" bIns="45720">
            <a:spAutoFit/>
          </a:bodyPr>
          <a:lstStyle/>
          <a:p>
            <a:pPr algn="ctr"/>
            <a:r>
              <a:rPr lang="en-US" sz="72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Acid Rain - Solution</a:t>
            </a:r>
            <a:endParaRPr lang="en-US" sz="72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07831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Canada’s government has done several things to reduce pollution:</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They are building factories that don’t pollute the air.</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Laws have been passed that require cars to produce less pollution.</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They are encouraging people to walk or ride bikes/buses, rather than driving.</a:t>
            </a:r>
          </a:p>
          <a:p>
            <a:endParaRPr lang="en-US" dirty="0"/>
          </a:p>
        </p:txBody>
      </p:sp>
    </p:spTree>
    <p:extLst>
      <p:ext uri="{BB962C8B-B14F-4D97-AF65-F5344CB8AC3E}">
        <p14:creationId xmlns:p14="http://schemas.microsoft.com/office/powerpoint/2010/main" val="324628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r="3057"/>
          <a:stretch/>
        </p:blipFill>
        <p:spPr>
          <a:xfrm>
            <a:off x="3640263" y="155251"/>
            <a:ext cx="4911474" cy="654749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490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16200000">
            <a:off x="2667000" y="-2667000"/>
            <a:ext cx="6858000" cy="12192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6096" y="339318"/>
            <a:ext cx="11380763" cy="6272497"/>
          </a:xfrm>
          <a:prstGeom prst="roundRect">
            <a:avLst/>
          </a:prstGeom>
          <a:solidFill>
            <a:srgbClr val="F0F0D8">
              <a:alpha val="93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8859" y="276013"/>
            <a:ext cx="10161565" cy="1107996"/>
          </a:xfrm>
          <a:prstGeom prst="rect">
            <a:avLst/>
          </a:prstGeom>
          <a:noFill/>
        </p:spPr>
        <p:txBody>
          <a:bodyPr wrap="square" lIns="91440" tIns="45720" rIns="91440" bIns="45720">
            <a:spAutoFit/>
          </a:bodyPr>
          <a:lstStyle/>
          <a:p>
            <a:pPr algn="ctr"/>
            <a:r>
              <a:rPr lang="en-US" sz="6600" b="1" cap="none" spc="0" dirty="0" smtClean="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rPr>
              <a:t>Pollution – Great Lakes</a:t>
            </a:r>
            <a:endParaRPr lang="en-US" sz="6600" b="1" cap="none" spc="0" dirty="0">
              <a:ln w="19050">
                <a:solidFill>
                  <a:schemeClr val="tx1"/>
                </a:solidFill>
                <a:prstDash val="solid"/>
              </a:ln>
              <a:solidFill>
                <a:srgbClr val="A8BB59"/>
              </a:solidFill>
              <a:effectLst>
                <a:outerShdw blurRad="38100" dist="22860" dir="5400000" algn="tl" rotWithShape="0">
                  <a:srgbClr val="000000">
                    <a:alpha val="30000"/>
                  </a:srgbClr>
                </a:outerShdw>
              </a:effectLst>
              <a:latin typeface="KG Second Chances Solid" panose="02000000000000000000" pitchFamily="2" charset="0"/>
              <a:ea typeface="KBPlanetEarth" panose="02000603000000000000" pitchFamily="2" charset="0"/>
            </a:endParaRPr>
          </a:p>
        </p:txBody>
      </p:sp>
      <p:sp>
        <p:nvSpPr>
          <p:cNvPr id="7" name="TextBox 6"/>
          <p:cNvSpPr txBox="1"/>
          <p:nvPr/>
        </p:nvSpPr>
        <p:spPr>
          <a:xfrm>
            <a:off x="548640" y="1306891"/>
            <a:ext cx="11268219" cy="5478423"/>
          </a:xfrm>
          <a:prstGeom prst="rect">
            <a:avLst/>
          </a:prstGeom>
          <a:noFill/>
        </p:spPr>
        <p:txBody>
          <a:bodyPr wrap="square" rtlCol="0">
            <a:spAutoFit/>
          </a:bodyPr>
          <a:lstStyle/>
          <a:p>
            <a:pPr marL="576072" indent="-4572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In the 1970s, the Great </a:t>
            </a:r>
            <a:r>
              <a:rPr lang="en-US" sz="2800" dirty="0">
                <a:latin typeface="KBScaredStraight" panose="02000603000000000000" pitchFamily="2" charset="0"/>
                <a:ea typeface="KBScaredStraight" panose="02000603000000000000" pitchFamily="2" charset="0"/>
              </a:rPr>
              <a:t>Lakes had high levels of water </a:t>
            </a:r>
            <a:r>
              <a:rPr lang="en-US" sz="2800" dirty="0" smtClean="0">
                <a:latin typeface="KBScaredStraight" panose="02000603000000000000" pitchFamily="2" charset="0"/>
                <a:ea typeface="KBScaredStraight" panose="02000603000000000000" pitchFamily="2" charset="0"/>
              </a:rPr>
              <a:t>pollution.</a:t>
            </a:r>
            <a:endParaRPr lang="en-US" sz="2800" dirty="0">
              <a:latin typeface="KBScaredStraight" panose="02000603000000000000" pitchFamily="2" charset="0"/>
              <a:ea typeface="KBScaredStraight" panose="02000603000000000000" pitchFamily="2" charset="0"/>
            </a:endParaRPr>
          </a:p>
          <a:p>
            <a:pPr marL="1033272" lvl="1" indent="-4572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Fishing </a:t>
            </a:r>
            <a:r>
              <a:rPr lang="en-US" sz="2800" dirty="0">
                <a:latin typeface="KBScaredStraight" panose="02000603000000000000" pitchFamily="2" charset="0"/>
                <a:ea typeface="KBScaredStraight" panose="02000603000000000000" pitchFamily="2" charset="0"/>
              </a:rPr>
              <a:t>was unsafe; tons of animals and plants were harmed or </a:t>
            </a:r>
            <a:r>
              <a:rPr lang="en-US" sz="2800" dirty="0" smtClean="0">
                <a:latin typeface="KBScaredStraight" panose="02000603000000000000" pitchFamily="2" charset="0"/>
                <a:ea typeface="KBScaredStraight" panose="02000603000000000000" pitchFamily="2" charset="0"/>
              </a:rPr>
              <a:t>killed.</a:t>
            </a:r>
          </a:p>
          <a:p>
            <a:pPr marL="1033272" lvl="1" indent="-457200">
              <a:buFont typeface="Arial" panose="020B0604020202020204" pitchFamily="34" charset="0"/>
              <a:buChar char="•"/>
              <a:defRPr/>
            </a:pPr>
            <a:endParaRPr lang="en-US" sz="1200" dirty="0" smtClean="0">
              <a:latin typeface="KBScaredStraight" panose="02000603000000000000" pitchFamily="2" charset="0"/>
              <a:ea typeface="KBScaredStraight" panose="02000603000000000000" pitchFamily="2" charset="0"/>
            </a:endParaRPr>
          </a:p>
          <a:p>
            <a:pPr marL="576072" indent="-4572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Factories </a:t>
            </a:r>
            <a:r>
              <a:rPr lang="en-US" sz="2800" dirty="0">
                <a:latin typeface="KBScaredStraight" panose="02000603000000000000" pitchFamily="2" charset="0"/>
                <a:ea typeface="KBScaredStraight" panose="02000603000000000000" pitchFamily="2" charset="0"/>
              </a:rPr>
              <a:t>around the region used the lakes as a place to dump </a:t>
            </a:r>
            <a:r>
              <a:rPr lang="en-US" sz="2800" dirty="0" smtClean="0">
                <a:latin typeface="KBScaredStraight" panose="02000603000000000000" pitchFamily="2" charset="0"/>
                <a:ea typeface="KBScaredStraight" panose="02000603000000000000" pitchFamily="2" charset="0"/>
              </a:rPr>
              <a:t>wastes.	</a:t>
            </a:r>
          </a:p>
          <a:p>
            <a:pPr marL="576072" indent="-457200">
              <a:buFont typeface="Arial" panose="020B0604020202020204" pitchFamily="34" charset="0"/>
              <a:buChar char="•"/>
              <a:defRPr/>
            </a:pPr>
            <a:endParaRPr lang="en-US" sz="1200" dirty="0">
              <a:latin typeface="KBScaredStraight" panose="02000603000000000000" pitchFamily="2" charset="0"/>
              <a:ea typeface="KBScaredStraight" panose="02000603000000000000" pitchFamily="2" charset="0"/>
            </a:endParaRPr>
          </a:p>
          <a:p>
            <a:pPr marL="576072" indent="-4572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Factories </a:t>
            </a:r>
            <a:r>
              <a:rPr lang="en-US" sz="2800" dirty="0">
                <a:latin typeface="KBScaredStraight" panose="02000603000000000000" pitchFamily="2" charset="0"/>
                <a:ea typeface="KBScaredStraight" panose="02000603000000000000" pitchFamily="2" charset="0"/>
              </a:rPr>
              <a:t>also used the chemical </a:t>
            </a:r>
            <a:r>
              <a:rPr lang="en-US" sz="2800" i="1" dirty="0">
                <a:latin typeface="KBScaredStraight" panose="02000603000000000000" pitchFamily="2" charset="0"/>
                <a:ea typeface="KBScaredStraight" panose="02000603000000000000" pitchFamily="2" charset="0"/>
              </a:rPr>
              <a:t>phosphorus</a:t>
            </a:r>
            <a:r>
              <a:rPr lang="en-US" sz="2800" dirty="0">
                <a:latin typeface="KBScaredStraight" panose="02000603000000000000" pitchFamily="2" charset="0"/>
                <a:ea typeface="KBScaredStraight" panose="02000603000000000000" pitchFamily="2" charset="0"/>
              </a:rPr>
              <a:t> when producing things like toothpaste, fertilizer, pesticides, detergents, </a:t>
            </a:r>
            <a:r>
              <a:rPr lang="en-US" sz="2800" dirty="0" smtClean="0">
                <a:latin typeface="KBScaredStraight" panose="02000603000000000000" pitchFamily="2" charset="0"/>
                <a:ea typeface="KBScaredStraight" panose="02000603000000000000" pitchFamily="2" charset="0"/>
              </a:rPr>
              <a:t>etc.</a:t>
            </a:r>
          </a:p>
          <a:p>
            <a:pPr marL="1033272" lvl="1" indent="-45720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This was really </a:t>
            </a:r>
            <a:r>
              <a:rPr lang="en-US" sz="2800" dirty="0">
                <a:latin typeface="KBScaredStraight" panose="02000603000000000000" pitchFamily="2" charset="0"/>
                <a:ea typeface="KBScaredStraight" panose="02000603000000000000" pitchFamily="2" charset="0"/>
              </a:rPr>
              <a:t>bad for lakes because it caused a rapid </a:t>
            </a:r>
            <a:r>
              <a:rPr lang="en-US" sz="2800" dirty="0" smtClean="0">
                <a:latin typeface="KBScaredStraight" panose="02000603000000000000" pitchFamily="2" charset="0"/>
                <a:ea typeface="KBScaredStraight" panose="02000603000000000000" pitchFamily="2" charset="0"/>
              </a:rPr>
              <a:t>increase in algae.</a:t>
            </a:r>
            <a:endParaRPr lang="en-US" sz="2800" dirty="0">
              <a:latin typeface="KBScaredStraight" panose="02000603000000000000" pitchFamily="2" charset="0"/>
              <a:ea typeface="KBScaredStraight" panose="02000603000000000000" pitchFamily="2" charset="0"/>
            </a:endParaRPr>
          </a:p>
          <a:p>
            <a:endParaRPr lang="en-US" dirty="0"/>
          </a:p>
        </p:txBody>
      </p:sp>
    </p:spTree>
    <p:extLst>
      <p:ext uri="{BB962C8B-B14F-4D97-AF65-F5344CB8AC3E}">
        <p14:creationId xmlns:p14="http://schemas.microsoft.com/office/powerpoint/2010/main" val="657807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24618"/>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1924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788</Words>
  <Application>Microsoft Office PowerPoint</Application>
  <PresentationFormat>Widescreen</PresentationFormat>
  <Paragraphs>90</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Courier New</vt:lpstr>
      <vt:lpstr>KBPlanetEarth</vt:lpstr>
      <vt:lpstr>KBScaredStraight</vt:lpstr>
      <vt:lpstr>KG Love Somebody</vt:lpstr>
      <vt:lpstr>KG Second Chances Solid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Kasisi Brown</cp:lastModifiedBy>
  <cp:revision>16</cp:revision>
  <dcterms:created xsi:type="dcterms:W3CDTF">2013-08-25T01:57:50Z</dcterms:created>
  <dcterms:modified xsi:type="dcterms:W3CDTF">2016-03-17T17:43:54Z</dcterms:modified>
</cp:coreProperties>
</file>