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notesMasterIdLst>
    <p:notesMasterId r:id="rId10"/>
  </p:notesMasterIdLst>
  <p:sldIdLst>
    <p:sldId id="256" r:id="rId2"/>
    <p:sldId id="257" r:id="rId3"/>
    <p:sldId id="272" r:id="rId4"/>
    <p:sldId id="271" r:id="rId5"/>
    <p:sldId id="268" r:id="rId6"/>
    <p:sldId id="269" r:id="rId7"/>
    <p:sldId id="258" r:id="rId8"/>
    <p:sldId id="26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1FC1B0-C732-0840-89FE-FE8A1AF925A2}" type="datetimeFigureOut">
              <a:rPr lang="en-US" smtClean="0"/>
              <a:t>11/3/2016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5F27AA-FD8A-884E-ABB7-91EEE65EBCAF}" type="slidenum">
              <a:rPr lang="en-US" smtClean="0"/>
              <a:t>‹#›</a:t>
            </a:fld>
            <a:endParaRPr lang="en-US"/>
          </a:p>
        </p:txBody>
      </p:sp>
    </p:spTree>
    <p:extLst>
      <p:ext uri="{BB962C8B-B14F-4D97-AF65-F5344CB8AC3E}">
        <p14:creationId xmlns:p14="http://schemas.microsoft.com/office/powerpoint/2010/main" val="41655208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FC5B74F-3789-9143-87EE-3F9FBB857CB4}" type="datetimeFigureOut">
              <a:rPr lang="en-US" smtClean="0"/>
              <a:t>11/3/2016</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FC5B74F-3789-9143-87EE-3F9FBB857C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9FE25-3E82-D345-A5BA-851EB9198F80}"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FC5B74F-3789-9143-87EE-3F9FBB857C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9FE25-3E82-D345-A5BA-851EB9198F80}"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FC5B74F-3789-9143-87EE-3F9FBB857CB4}"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9FE25-3E82-D345-A5BA-851EB9198F80}"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5B74F-3789-9143-87EE-3F9FBB857CB4}"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9FE25-3E82-D345-A5BA-851EB9198F80}"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5B74F-3789-9143-87EE-3F9FBB857C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5B74F-3789-9143-87EE-3F9FBB857C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9FE25-3E82-D345-A5BA-851EB9198F80}"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5B74F-3789-9143-87EE-3F9FBB857C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9FE25-3E82-D345-A5BA-851EB9198F80}"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5B74F-3789-9143-87EE-3F9FBB857C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9FE25-3E82-D345-A5BA-851EB9198F80}"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5B74F-3789-9143-87EE-3F9FBB857C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9FE25-3E82-D345-A5BA-851EB9198F80}"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FC5B74F-3789-9143-87EE-3F9FBB857CB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9FE25-3E82-D345-A5BA-851EB9198F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FC5B74F-3789-9143-87EE-3F9FBB857CB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9FE25-3E82-D345-A5BA-851EB9198F80}"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FC5B74F-3789-9143-87EE-3F9FBB857CB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9FE25-3E82-D345-A5BA-851EB9198F8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FC5B74F-3789-9143-87EE-3F9FBB857CB4}" type="datetimeFigureOut">
              <a:rPr lang="en-US" smtClean="0"/>
              <a:t>11/3/2016</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74C9FE25-3E82-D345-A5BA-851EB9198F8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FC5B74F-3789-9143-87EE-3F9FBB857CB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9FE25-3E82-D345-A5BA-851EB9198F8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C5B74F-3789-9143-87EE-3F9FBB857CB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9FE25-3E82-D345-A5BA-851EB9198F8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5B74F-3789-9143-87EE-3F9FBB857C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9FE25-3E82-D345-A5BA-851EB9198F8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FC5B74F-3789-9143-87EE-3F9FBB857C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9FE25-3E82-D345-A5BA-851EB9198F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FC5B74F-3789-9143-87EE-3F9FBB857CB4}"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9FE25-3E82-D345-A5BA-851EB9198F80}"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FC5B74F-3789-9143-87EE-3F9FBB857C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9FE25-3E82-D345-A5BA-851EB9198F80}"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FC5B74F-3789-9143-87EE-3F9FBB857CB4}" type="datetimeFigureOut">
              <a:rPr lang="en-US" smtClean="0"/>
              <a:t>11/3/2016</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74C9FE25-3E82-D345-A5BA-851EB9198F8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2330" y="5132478"/>
            <a:ext cx="6726765" cy="1914144"/>
          </a:xfrm>
        </p:spPr>
        <p:txBody>
          <a:bodyPr/>
          <a:lstStyle/>
          <a:p>
            <a:pPr algn="ct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REVIEW OF EUROPE STANDARD SS6H7 </a:t>
            </a:r>
            <a:br>
              <a:rPr lang="en-US" sz="2000" b="1" dirty="0" smtClean="0"/>
            </a:br>
            <a:r>
              <a:rPr lang="en-US" sz="2000" b="1" dirty="0" smtClean="0"/>
              <a:t>The </a:t>
            </a:r>
            <a:r>
              <a:rPr lang="en-US" sz="2000" b="1" dirty="0"/>
              <a:t>student will explain conflict and change in Europe to the 21st century. </a:t>
            </a:r>
            <a:r>
              <a:rPr lang="en-US" sz="2000" dirty="0"/>
              <a:t/>
            </a:r>
            <a:br>
              <a:rPr lang="en-US" sz="2000" dirty="0"/>
            </a:br>
            <a:r>
              <a:rPr lang="en-US" sz="2000" dirty="0"/>
              <a:t>a. Describe major developments following World War I: the Russian Revolution, the Treaty of Versailles, worldwide depression, and the rise of Nazism. </a:t>
            </a:r>
            <a:br>
              <a:rPr lang="en-US" sz="2000" dirty="0"/>
            </a:br>
            <a:r>
              <a:rPr lang="en-US" sz="2000" dirty="0"/>
              <a:t>b. Explain the impact of WWII in terms of the Holocaust, the origins of the Cold War, and the rise of Superpowers. </a:t>
            </a:r>
            <a:br>
              <a:rPr lang="en-US" sz="2000" dirty="0"/>
            </a:br>
            <a:r>
              <a:rPr lang="en-US" sz="2000" dirty="0"/>
              <a:t>c. Explain how the collapse of the Soviet Union led to the end of the Cold War and German reunification </a:t>
            </a:r>
            <a:r>
              <a:rPr lang="en-US" dirty="0"/>
              <a:t/>
            </a:r>
            <a:br>
              <a:rPr lang="en-US" dirty="0"/>
            </a:br>
            <a:endParaRPr lang="en-US" dirty="0"/>
          </a:p>
        </p:txBody>
      </p:sp>
    </p:spTree>
    <p:extLst>
      <p:ext uri="{BB962C8B-B14F-4D97-AF65-F5344CB8AC3E}">
        <p14:creationId xmlns:p14="http://schemas.microsoft.com/office/powerpoint/2010/main" val="1365725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628" y="503238"/>
            <a:ext cx="8424174" cy="868362"/>
          </a:xfrm>
        </p:spPr>
        <p:txBody>
          <a:bodyPr/>
          <a:lstStyle/>
          <a:p>
            <a:r>
              <a:rPr lang="en-US" sz="2800" dirty="0"/>
              <a:t>a. Describe major developments following World War I: the Russian Revolution, the Treaty of Versailles, worldwide depression, and the rise of Nazism. </a:t>
            </a:r>
            <a:br>
              <a:rPr lang="en-US" sz="2800" dirty="0"/>
            </a:br>
            <a:endParaRPr lang="en-US" sz="2800" dirty="0"/>
          </a:p>
        </p:txBody>
      </p:sp>
      <p:sp>
        <p:nvSpPr>
          <p:cNvPr id="3" name="Content Placeholder 2"/>
          <p:cNvSpPr>
            <a:spLocks noGrp="1"/>
          </p:cNvSpPr>
          <p:nvPr>
            <p:ph idx="1"/>
          </p:nvPr>
        </p:nvSpPr>
        <p:spPr>
          <a:xfrm>
            <a:off x="641244" y="1546705"/>
            <a:ext cx="8147558" cy="5143107"/>
          </a:xfrm>
          <a:ln>
            <a:solidFill>
              <a:srgbClr val="0C5986"/>
            </a:solidFill>
          </a:ln>
        </p:spPr>
        <p:txBody>
          <a:bodyPr>
            <a:normAutofit fontScale="62500" lnSpcReduction="20000"/>
          </a:bodyPr>
          <a:lstStyle/>
          <a:p>
            <a:r>
              <a:rPr lang="en-US" b="1" dirty="0"/>
              <a:t>World War I</a:t>
            </a:r>
            <a:r>
              <a:rPr lang="en-US" dirty="0"/>
              <a:t>, once known as the Great War, started in 1914 when Austrian Archduke Ferdinand and his wife were assassinated by a Serbian nationalist. The United States avoided the war as long as possible but eventually joined the war in 1917. World War I ran until 1918, when an armistice was declared. In 1919, the Treaty of Versailles was signed and the League of Nations was started, ending World War I</a:t>
            </a:r>
            <a:r>
              <a:rPr lang="en-US" dirty="0" smtClean="0"/>
              <a:t>.</a:t>
            </a:r>
            <a:endParaRPr lang="en-US" dirty="0"/>
          </a:p>
          <a:p>
            <a:r>
              <a:rPr lang="en-US" b="1" dirty="0"/>
              <a:t>World War I Powers</a:t>
            </a:r>
            <a:endParaRPr lang="en-US" dirty="0"/>
          </a:p>
          <a:p>
            <a:r>
              <a:rPr lang="en-US" dirty="0"/>
              <a:t>Allied Powers: Great Britain, France, Russia, Italy, United </a:t>
            </a:r>
            <a:r>
              <a:rPr lang="en-US" dirty="0" smtClean="0"/>
              <a:t>States</a:t>
            </a:r>
          </a:p>
          <a:p>
            <a:r>
              <a:rPr lang="en-US" smtClean="0"/>
              <a:t>Central </a:t>
            </a:r>
            <a:r>
              <a:rPr lang="en-US" dirty="0"/>
              <a:t>Powers: Austria-Hungary, Germany, Bulgaria, Turkey</a:t>
            </a:r>
          </a:p>
          <a:p>
            <a:r>
              <a:rPr lang="en-US" dirty="0"/>
              <a:t> </a:t>
            </a:r>
            <a:r>
              <a:rPr lang="en-US" b="1" u="sng" dirty="0" smtClean="0"/>
              <a:t>Timeline </a:t>
            </a:r>
            <a:r>
              <a:rPr lang="en-US" b="1" u="sng" dirty="0"/>
              <a:t>of Events</a:t>
            </a:r>
            <a:endParaRPr lang="en-US" dirty="0"/>
          </a:p>
          <a:p>
            <a:pPr lvl="0"/>
            <a:r>
              <a:rPr lang="en-US" b="1" dirty="0"/>
              <a:t>1914: Archduke Francis Ferdinand is assassinated. </a:t>
            </a:r>
            <a:r>
              <a:rPr lang="en-US" dirty="0"/>
              <a:t>Austrian Archduke Francis Ferdinand was assassinated by a Serbian nationalist in 1914. His death led to Austria declaring war on Serbia. Shortly after, </a:t>
            </a:r>
            <a:r>
              <a:rPr lang="en-US" b="1" dirty="0"/>
              <a:t>Kaiser Wilhelm II</a:t>
            </a:r>
            <a:r>
              <a:rPr lang="en-US" dirty="0"/>
              <a:t>, the ruler of Germany, declared war on Russia, France, and Belgium. These actions started World War I.</a:t>
            </a:r>
          </a:p>
          <a:p>
            <a:pPr lvl="0"/>
            <a:r>
              <a:rPr lang="en-US" b="1" dirty="0"/>
              <a:t>1915: U-boat submarine warfare begins. </a:t>
            </a:r>
            <a:r>
              <a:rPr lang="en-US" dirty="0"/>
              <a:t>The U-boat was new technology for warfare. Germany followed a policy of unrestricted submarine warfare, which disrupted trade and travel for Americans, particularly because the U.S. had a close trade relationship with Britain. In 1915, Germans began to use their U-boats in sea battles, as well as to create a blockade of Great Britain</a:t>
            </a:r>
            <a:r>
              <a:rPr lang="en-US" dirty="0" smtClean="0"/>
              <a:t>.</a:t>
            </a:r>
            <a:endParaRPr lang="en-US" dirty="0"/>
          </a:p>
        </p:txBody>
      </p:sp>
    </p:spTree>
    <p:extLst>
      <p:ext uri="{BB962C8B-B14F-4D97-AF65-F5344CB8AC3E}">
        <p14:creationId xmlns:p14="http://schemas.microsoft.com/office/powerpoint/2010/main" val="1318055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4041" y="276646"/>
            <a:ext cx="8738507" cy="6413166"/>
          </a:xfrm>
        </p:spPr>
        <p:txBody>
          <a:bodyPr>
            <a:normAutofit fontScale="77500" lnSpcReduction="20000"/>
          </a:bodyPr>
          <a:lstStyle/>
          <a:p>
            <a:pPr lvl="0"/>
            <a:r>
              <a:rPr lang="en-US" b="1" dirty="0"/>
              <a:t>1916: Woodrow Wilson is re-elected President. </a:t>
            </a:r>
            <a:r>
              <a:rPr lang="en-US" dirty="0"/>
              <a:t>President Wilson ran again in 1916 on the Democratic ticket. His slogan was "He kept us out of war," which helped him win the election. Wilson beat out Republican Charles Evans Hughes by a slight margin. Wilson tried to mediate between the Allies and Central Powers as soon as he was reelected, but he had no success.</a:t>
            </a:r>
          </a:p>
          <a:p>
            <a:pPr lvl="0"/>
            <a:r>
              <a:rPr lang="en-US" b="1" dirty="0"/>
              <a:t>1917: Zimmerman telegram is sent to the German ambassador to the </a:t>
            </a:r>
            <a:r>
              <a:rPr lang="en-US" b="1" dirty="0" err="1"/>
              <a:t>U.S.</a:t>
            </a:r>
            <a:r>
              <a:rPr lang="en-US" dirty="0" err="1"/>
              <a:t>In</a:t>
            </a:r>
            <a:r>
              <a:rPr lang="en-US" dirty="0"/>
              <a:t> February 1917, British intelligence intercepted a telegram addressed to the German minister in Mexico from German Foreign Secretary Arthur Zimmerman instructing him to make an offer to the Mexican government. In this message, Zimmerman expressed his hope to "set new enemies on America's neck" by offering to help Mexico recover territories lost to the U.S. in exchange for Mexico's alliance in the event of war between Germany and the United States. The British passed this message to U.S. officials who took this threat very seriously.</a:t>
            </a:r>
          </a:p>
          <a:p>
            <a:pPr lvl="0"/>
            <a:r>
              <a:rPr lang="en-US" b="1" dirty="0"/>
              <a:t>1917: United States joins Allied Powers in World War I</a:t>
            </a:r>
            <a:r>
              <a:rPr lang="en-US" dirty="0"/>
              <a:t> in 1917, Woodrow Wilson urged Congress to declare war against Germany. Wilson strongly believed that the U.S. needed to join the war to "Make the world safe for democracy." </a:t>
            </a:r>
            <a:r>
              <a:rPr lang="en-US" b="1" dirty="0"/>
              <a:t>Jeannette Rankin</a:t>
            </a:r>
            <a:r>
              <a:rPr lang="en-US" dirty="0"/>
              <a:t>, the first woman to serve in Congress, voted against the declaration of war on Germany. Despite Rankin and a few other Congressmen, the vote passed and the U.S. declared war on Germany in April 1917.</a:t>
            </a:r>
          </a:p>
          <a:p>
            <a:pPr lvl="0"/>
            <a:r>
              <a:rPr lang="en-US" b="1" dirty="0"/>
              <a:t>1917: Congress passes Selective Service Act. </a:t>
            </a:r>
            <a:r>
              <a:rPr lang="en-US" dirty="0"/>
              <a:t>After the U.S. joined the war, Congress passed the Selective Service Act. All men from 21 to 30 years old had to register, but there were some exemptions from service. Those exemptions included men who had dependent families or physical disabilities. Members of pacifist religious organizations were granted objector status.</a:t>
            </a:r>
          </a:p>
          <a:p>
            <a:endParaRPr lang="en-US" dirty="0"/>
          </a:p>
        </p:txBody>
      </p:sp>
    </p:spTree>
    <p:extLst>
      <p:ext uri="{BB962C8B-B14F-4D97-AF65-F5344CB8AC3E}">
        <p14:creationId xmlns:p14="http://schemas.microsoft.com/office/powerpoint/2010/main" val="2133499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748" y="213772"/>
            <a:ext cx="8713361" cy="6644228"/>
          </a:xfrm>
        </p:spPr>
        <p:txBody>
          <a:bodyPr>
            <a:normAutofit fontScale="62500" lnSpcReduction="20000"/>
          </a:bodyPr>
          <a:lstStyle/>
          <a:p>
            <a:pPr lvl="0"/>
            <a:r>
              <a:rPr lang="en-US" b="1" dirty="0"/>
              <a:t>1917: Russian and Bolshevik Revolutions begin </a:t>
            </a:r>
            <a:r>
              <a:rPr lang="en-US" dirty="0"/>
              <a:t>the Russian Revolution started in 1917 with the overthrow of the Russian monarchy, also known as a czarist government. The revolutionaries were educated Russians who were politically radical and were tired of the shortages faced because nearly all resources were sent to soldiers fighting on the front. Marxism sprang out of this revolution, along with anarchism. One of the revolutionist parties, the Bolsheviks, had started a revolution in 1903. In March 1917, Czar Nicholas II abdicated (stepped down from) his throne. The Bolsheviks gained control of the Russian government in November 1917 and created a dictatorship under Vladimir Lenin.</a:t>
            </a:r>
          </a:p>
          <a:p>
            <a:pPr lvl="0"/>
            <a:r>
              <a:rPr lang="en-US" b="1" dirty="0"/>
              <a:t>1918: Armistice is declared </a:t>
            </a:r>
            <a:r>
              <a:rPr lang="en-US" dirty="0"/>
              <a:t>In November 1918, an armistice was signed between Germany and the Allies. An armistice is a temporary suspension of fighting, also known as a truce. This was the first step toward the end of World War I.</a:t>
            </a:r>
          </a:p>
          <a:p>
            <a:pPr lvl="0"/>
            <a:r>
              <a:rPr lang="en-US" b="1" dirty="0"/>
              <a:t>1918: President Wilson presents Fourteen Points to Congress </a:t>
            </a:r>
            <a:r>
              <a:rPr lang="en-US" dirty="0"/>
              <a:t>President Wilson created a plan for peace called his Fourteen Points. Wilson believed that, by using his plan, both the Allied and Central powers could have  "peace without victory." Among other things, he called for an end to colonialism and the establishment of a League of Nations. The actual peace agreement, the Treaty of Versailles, accepted some of his ideas, including the League of Nations.</a:t>
            </a:r>
          </a:p>
          <a:p>
            <a:pPr lvl="0"/>
            <a:r>
              <a:rPr lang="en-US" b="1" dirty="0"/>
              <a:t>1919: Treaty of Versailles is signed </a:t>
            </a:r>
            <a:r>
              <a:rPr lang="en-US" dirty="0"/>
              <a:t>Delegates from the Allied countries met in Paris, France to draft a peace treaty. In the Treaty of Versailles, Germany was disarmed and forced to accept Allied military occupation of parts of Germany. Parts of Germany's prewar territory were taken away, and it was required to give up its colonial empire. Germany also had to accept responsibility for the outbreak of the war and was required to pay the cost of repairing wartime damage, known as reparations. The Allied powers, except the United States, wanted to use the Treaty of Versailles to punish Germany for the war. The treaty also set up the League of Nations. The United States rejected the Treaty of Versailles and set up its own treaty with Germany in 1921.</a:t>
            </a:r>
          </a:p>
          <a:p>
            <a:pPr lvl="0"/>
            <a:r>
              <a:rPr lang="en-US" b="1" dirty="0"/>
              <a:t>1919: League of Nations is formed </a:t>
            </a:r>
            <a:r>
              <a:rPr lang="en-US" dirty="0"/>
              <a:t>The League of Nations was set up according to the Treaty of Versailles. Its purpose was to act as the peacekeeper of Europe. However, the League of Nations did not have any real power or military strength, and it was very ineffectual due to the absence of the United States. </a:t>
            </a:r>
            <a:r>
              <a:rPr lang="en-US" b="1" dirty="0"/>
              <a:t>Henry Cabot Lodge</a:t>
            </a:r>
            <a:r>
              <a:rPr lang="en-US" dirty="0"/>
              <a:t>, a U.S. Senator, opposed the U.S. entering into the League of Nations. Lodge and other Congressmen believed that the League of Nations interfered with American interests, and so he convinced Congress to reject American participation in the League of Nations.</a:t>
            </a:r>
          </a:p>
          <a:p>
            <a:endParaRPr lang="en-US" dirty="0"/>
          </a:p>
        </p:txBody>
      </p:sp>
    </p:spTree>
    <p:extLst>
      <p:ext uri="{BB962C8B-B14F-4D97-AF65-F5344CB8AC3E}">
        <p14:creationId xmlns:p14="http://schemas.microsoft.com/office/powerpoint/2010/main" val="204928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7495" y="251497"/>
            <a:ext cx="8235573" cy="6488614"/>
          </a:xfrm>
        </p:spPr>
        <p:txBody>
          <a:bodyPr>
            <a:normAutofit/>
          </a:bodyPr>
          <a:lstStyle/>
          <a:p>
            <a:pPr marL="0" indent="0">
              <a:buNone/>
            </a:pPr>
            <a:r>
              <a:rPr lang="en-US" dirty="0"/>
              <a:t>There were many developments related to </a:t>
            </a:r>
            <a:r>
              <a:rPr lang="en-US" b="1" dirty="0"/>
              <a:t>World War I</a:t>
            </a:r>
            <a:r>
              <a:rPr lang="en-US" dirty="0"/>
              <a:t> leading to the onset of </a:t>
            </a:r>
            <a:r>
              <a:rPr lang="en-US" b="1" dirty="0"/>
              <a:t>World War II</a:t>
            </a:r>
            <a:r>
              <a:rPr lang="en-US" dirty="0"/>
              <a:t>. Below is a list of these developments</a:t>
            </a:r>
            <a:r>
              <a:rPr lang="en-US" dirty="0" smtClean="0"/>
              <a:t>.</a:t>
            </a:r>
            <a:endParaRPr lang="en-US" b="1" u="sng" dirty="0" smtClean="0"/>
          </a:p>
          <a:p>
            <a:r>
              <a:rPr lang="en-US" b="1" u="sng" dirty="0" smtClean="0"/>
              <a:t>The </a:t>
            </a:r>
            <a:r>
              <a:rPr lang="en-US" b="1" u="sng" dirty="0"/>
              <a:t>Treaty of Versailles:</a:t>
            </a:r>
            <a:r>
              <a:rPr lang="en-US" dirty="0"/>
              <a:t> </a:t>
            </a:r>
          </a:p>
          <a:p>
            <a:r>
              <a:rPr lang="en-US" dirty="0"/>
              <a:t>The Treaty of Versailles, which ended World War I, is considered one of the most punitive treaties in history. It set out to humiliate the Germans at the end of WWI by making them: </a:t>
            </a:r>
          </a:p>
          <a:p>
            <a:pPr lvl="0"/>
            <a:r>
              <a:rPr lang="en-US" dirty="0"/>
              <a:t>take full responsibility for the war</a:t>
            </a:r>
          </a:p>
          <a:p>
            <a:pPr lvl="0"/>
            <a:r>
              <a:rPr lang="en-US" dirty="0"/>
              <a:t>pay reparations</a:t>
            </a:r>
          </a:p>
          <a:p>
            <a:pPr lvl="0"/>
            <a:r>
              <a:rPr lang="en-US" dirty="0"/>
              <a:t>give up land in Europe and all of their overseas territories</a:t>
            </a:r>
          </a:p>
          <a:p>
            <a:r>
              <a:rPr lang="en-US" dirty="0"/>
              <a:t>It is considered a direct cause of Hitler’s rise to power and, therefore, World War II aggression. </a:t>
            </a:r>
          </a:p>
          <a:p>
            <a:endParaRPr lang="en-US" dirty="0"/>
          </a:p>
        </p:txBody>
      </p:sp>
    </p:spTree>
    <p:extLst>
      <p:ext uri="{BB962C8B-B14F-4D97-AF65-F5344CB8AC3E}">
        <p14:creationId xmlns:p14="http://schemas.microsoft.com/office/powerpoint/2010/main" val="2744431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932" y="308900"/>
            <a:ext cx="8461740" cy="6549100"/>
          </a:xfrm>
        </p:spPr>
        <p:txBody>
          <a:bodyPr>
            <a:normAutofit fontScale="92500" lnSpcReduction="20000"/>
          </a:bodyPr>
          <a:lstStyle/>
          <a:p>
            <a:r>
              <a:rPr lang="en-US" b="1" dirty="0" smtClean="0"/>
              <a:t>Disappointed </a:t>
            </a:r>
            <a:r>
              <a:rPr lang="en-US" b="1" dirty="0"/>
              <a:t>Victors</a:t>
            </a:r>
            <a:endParaRPr lang="en-US" dirty="0"/>
          </a:p>
          <a:p>
            <a:r>
              <a:rPr lang="en-US" dirty="0"/>
              <a:t>Both Japan and Italy had fought alongside the Allies during WWI, but neither was fully satisfied with their rewards from the Treaty of Versailles. Italy had gained more land from the victory, but the treaty did not grant all of its claims. Japan succeeded in gaining control of Germany's former colonies in the Pacific, but Japan's ultimate goal was to gain control of China, and China did not play a role in World War I. The first military activity in World War II would involve Japan attacking China to achieve this goal. </a:t>
            </a:r>
          </a:p>
          <a:p>
            <a:r>
              <a:rPr lang="en-US" b="1" u="sng" dirty="0"/>
              <a:t>Appeasement Policy</a:t>
            </a:r>
            <a:endParaRPr lang="en-US" dirty="0"/>
          </a:p>
          <a:p>
            <a:r>
              <a:rPr lang="en-US" dirty="0"/>
              <a:t>European nations thought it was better to appease German fascists who broke treaty restrictions than to take action. After the terrible World War I, Europe wanted to avoid more fighting. Therefore, no action was taken when Hitler’s forces entered Czechoslovakia. </a:t>
            </a:r>
          </a:p>
          <a:p>
            <a:r>
              <a:rPr lang="en-US" b="1" dirty="0"/>
              <a:t>Depression and Poverty</a:t>
            </a:r>
            <a:endParaRPr lang="en-US" dirty="0"/>
          </a:p>
          <a:p>
            <a:r>
              <a:rPr lang="en-US" dirty="0"/>
              <a:t>Europe was unstable between the two World Wars, largely due to economic reasons. Great poverty led people to accept radical change and the promises of fascist dictators like Hitler and Mussolini.</a:t>
            </a:r>
          </a:p>
          <a:p>
            <a:endParaRPr lang="en-US" dirty="0"/>
          </a:p>
        </p:txBody>
      </p:sp>
    </p:spTree>
    <p:extLst>
      <p:ext uri="{BB962C8B-B14F-4D97-AF65-F5344CB8AC3E}">
        <p14:creationId xmlns:p14="http://schemas.microsoft.com/office/powerpoint/2010/main" val="1887339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62" y="503238"/>
            <a:ext cx="8562480" cy="868362"/>
          </a:xfrm>
        </p:spPr>
        <p:txBody>
          <a:bodyPr/>
          <a:lstStyle/>
          <a:p>
            <a:r>
              <a:rPr lang="en-US" sz="2800" dirty="0"/>
              <a:t>b. Explain the impact of WWII in terms of the Holocaust, the origins of the Cold War, and the rise of Superpowers. </a:t>
            </a:r>
            <a:br>
              <a:rPr lang="en-US" sz="2800" dirty="0"/>
            </a:br>
            <a:endParaRPr lang="en-US" sz="28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7694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Holocaust</a:t>
            </a:r>
            <a:endParaRPr lang="en-US" dirty="0"/>
          </a:p>
        </p:txBody>
      </p:sp>
      <p:sp>
        <p:nvSpPr>
          <p:cNvPr id="3" name="Content Placeholder 2"/>
          <p:cNvSpPr>
            <a:spLocks noGrp="1"/>
          </p:cNvSpPr>
          <p:nvPr>
            <p:ph idx="1"/>
          </p:nvPr>
        </p:nvSpPr>
        <p:spPr>
          <a:xfrm>
            <a:off x="348597" y="1371600"/>
            <a:ext cx="8050429" cy="4865518"/>
          </a:xfrm>
        </p:spPr>
        <p:txBody>
          <a:bodyPr>
            <a:normAutofit/>
          </a:bodyPr>
          <a:lstStyle/>
          <a:p>
            <a:r>
              <a:rPr lang="en-US" dirty="0" smtClean="0"/>
              <a:t>Adolf Hitler had a plan to conquer the world</a:t>
            </a:r>
          </a:p>
          <a:p>
            <a:r>
              <a:rPr lang="en-US" dirty="0" smtClean="0"/>
              <a:t>His armies began systematic killing of every Jew- </a:t>
            </a:r>
          </a:p>
          <a:p>
            <a:pPr lvl="2"/>
            <a:r>
              <a:rPr lang="en-US" dirty="0" smtClean="0"/>
              <a:t>man, woman, or child-under Nazi rule</a:t>
            </a:r>
          </a:p>
          <a:p>
            <a:r>
              <a:rPr lang="en-US" dirty="0" smtClean="0"/>
              <a:t>Nazi’s Imprisoned Jews (in concentration camps), were made to wear identifying armbands (tattoos), and separated them from their families.   </a:t>
            </a:r>
          </a:p>
          <a:p>
            <a:r>
              <a:rPr lang="en-US" dirty="0" smtClean="0"/>
              <a:t>Thousands died from: forced labor, little food, exposure to  weather, and the gas chambers </a:t>
            </a:r>
          </a:p>
          <a:p>
            <a:r>
              <a:rPr lang="en-US" dirty="0" smtClean="0"/>
              <a:t>Genocide: planned killing of race of people (6 million by the end of WWII)</a:t>
            </a:r>
          </a:p>
          <a:p>
            <a:endParaRPr lang="en-US" dirty="0"/>
          </a:p>
        </p:txBody>
      </p:sp>
      <p:pic>
        <p:nvPicPr>
          <p:cNvPr id="1028" name="Picture 4" descr="C:\Program Files\Microsoft Office\MEDIA\CAGCAT10\j0285926.wmf"/>
          <p:cNvPicPr>
            <a:picLocks noChangeAspect="1" noChangeArrowheads="1"/>
          </p:cNvPicPr>
          <p:nvPr/>
        </p:nvPicPr>
        <p:blipFill>
          <a:blip r:embed="rId2" cstate="print"/>
          <a:srcRect/>
          <a:stretch>
            <a:fillRect/>
          </a:stretch>
        </p:blipFill>
        <p:spPr bwMode="auto">
          <a:xfrm>
            <a:off x="6781800" y="457200"/>
            <a:ext cx="1827212" cy="1827212"/>
          </a:xfrm>
          <a:prstGeom prst="rect">
            <a:avLst/>
          </a:prstGeom>
          <a:noFill/>
        </p:spPr>
      </p:pic>
    </p:spTree>
    <p:extLst>
      <p:ext uri="{BB962C8B-B14F-4D97-AF65-F5344CB8AC3E}">
        <p14:creationId xmlns:p14="http://schemas.microsoft.com/office/powerpoint/2010/main" val="22324619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142</TotalTime>
  <Words>205</Words>
  <Application>Microsoft Office PowerPoint</Application>
  <PresentationFormat>On-screen Show (4:3)</PresentationFormat>
  <Paragraphs>39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Goudy Old Style</vt:lpstr>
      <vt:lpstr>Impact</vt:lpstr>
      <vt:lpstr>Rockwell</vt:lpstr>
      <vt:lpstr>Inkwell</vt:lpstr>
      <vt:lpstr>        REVIEW OF EUROPE STANDARD SS6H7  The student will explain conflict and change in Europe to the 21st century.  a. Describe major developments following World War I: the Russian Revolution, the Treaty of Versailles, worldwide depression, and the rise of Nazism.  b. Explain the impact of WWII in terms of the Holocaust, the origins of the Cold War, and the rise of Superpowers.  c. Explain how the collapse of the Soviet Union led to the end of the Cold War and German reunification  </vt:lpstr>
      <vt:lpstr>a. Describe major developments following World War I: the Russian Revolution, the Treaty of Versailles, worldwide depression, and the rise of Nazism.  </vt:lpstr>
      <vt:lpstr>PowerPoint Presentation</vt:lpstr>
      <vt:lpstr>PowerPoint Presentation</vt:lpstr>
      <vt:lpstr>PowerPoint Presentation</vt:lpstr>
      <vt:lpstr>PowerPoint Presentation</vt:lpstr>
      <vt:lpstr>b. Explain the impact of WWII in terms of the Holocaust, the origins of the Cold War, and the rise of Superpowers.  </vt:lpstr>
      <vt:lpstr>Holocaust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EUROPE STANDARD SS6H7  The student will explain conflict and change in Europe to the 21st century.  a. Describe major developments following World War I: the Russian Revolution, the Treaty of Versailles, worldwide depression, and the rise of Nazism.  b. Explain the impact of WWII in terms of the Holocaust, the origins of the Cold War, and the rise of Superpowers.  c. Explain how the collapse of the Soviet Union led to the end of the Cold War and German reunification</dc:title>
  <dc:creator>Nancy Elphingstone</dc:creator>
  <cp:lastModifiedBy>Kasisi Brown</cp:lastModifiedBy>
  <cp:revision>8</cp:revision>
  <dcterms:created xsi:type="dcterms:W3CDTF">2016-03-15T00:08:31Z</dcterms:created>
  <dcterms:modified xsi:type="dcterms:W3CDTF">2016-11-03T20:39:19Z</dcterms:modified>
</cp:coreProperties>
</file>